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70" r:id="rId2"/>
    <p:sldId id="263" r:id="rId3"/>
    <p:sldId id="278" r:id="rId4"/>
    <p:sldId id="271" r:id="rId5"/>
    <p:sldId id="264" r:id="rId6"/>
    <p:sldId id="279" r:id="rId7"/>
    <p:sldId id="272" r:id="rId8"/>
    <p:sldId id="273" r:id="rId9"/>
    <p:sldId id="274" r:id="rId10"/>
    <p:sldId id="275" r:id="rId11"/>
    <p:sldId id="282" r:id="rId12"/>
    <p:sldId id="280" r:id="rId13"/>
    <p:sldId id="281" r:id="rId14"/>
    <p:sldId id="283" r:id="rId15"/>
  </p:sldIdLst>
  <p:sldSz cx="9144000" cy="6858000" type="screen4x3"/>
  <p:notesSz cx="6797675"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26">
          <p15:clr>
            <a:srgbClr val="A4A3A4"/>
          </p15:clr>
        </p15:guide>
        <p15:guide id="2" pos="772">
          <p15:clr>
            <a:srgbClr val="A4A3A4"/>
          </p15:clr>
        </p15:guide>
        <p15:guide id="3" pos="4114">
          <p15:clr>
            <a:srgbClr val="A4A3A4"/>
          </p15:clr>
        </p15:guide>
        <p15:guide id="4" pos="5404">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0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04" autoAdjust="0"/>
  </p:normalViewPr>
  <p:slideViewPr>
    <p:cSldViewPr>
      <p:cViewPr varScale="1">
        <p:scale>
          <a:sx n="67" d="100"/>
          <a:sy n="67" d="100"/>
        </p:scale>
        <p:origin x="1244" y="32"/>
      </p:cViewPr>
      <p:guideLst>
        <p:guide orient="horz" pos="4026"/>
        <p:guide pos="772"/>
        <p:guide pos="4114"/>
        <p:guide pos="5404"/>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5" d="100"/>
          <a:sy n="75" d="100"/>
        </p:scale>
        <p:origin x="-2914" y="-86"/>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095"/>
            <a:ext cx="6797675" cy="883763"/>
          </a:xfrm>
          <a:prstGeom prst="rect">
            <a:avLst/>
          </a:prstGeom>
        </p:spPr>
      </p:pic>
      <p:sp>
        <p:nvSpPr>
          <p:cNvPr id="2" name="Tijdelijke aanduiding voor koptekst 1"/>
          <p:cNvSpPr>
            <a:spLocks noGrp="1"/>
          </p:cNvSpPr>
          <p:nvPr>
            <p:ph type="hdr" sz="quarter"/>
          </p:nvPr>
        </p:nvSpPr>
        <p:spPr>
          <a:xfrm>
            <a:off x="0" y="0"/>
            <a:ext cx="2945659" cy="493633"/>
          </a:xfrm>
          <a:prstGeom prst="rect">
            <a:avLst/>
          </a:prstGeom>
        </p:spPr>
        <p:txBody>
          <a:bodyPr vert="horz" lIns="96661" tIns="48331" rIns="96661" bIns="48331" rtlCol="0"/>
          <a:lstStyle>
            <a:lvl1pPr algn="l">
              <a:defRPr sz="1300"/>
            </a:lvl1pPr>
          </a:lstStyle>
          <a:p>
            <a:endParaRPr lang="nl-NL"/>
          </a:p>
        </p:txBody>
      </p:sp>
      <p:sp>
        <p:nvSpPr>
          <p:cNvPr id="3" name="Tijdelijke aanduiding voor datum 2"/>
          <p:cNvSpPr>
            <a:spLocks noGrp="1"/>
          </p:cNvSpPr>
          <p:nvPr>
            <p:ph type="dt" sz="quarter" idx="1"/>
          </p:nvPr>
        </p:nvSpPr>
        <p:spPr>
          <a:xfrm>
            <a:off x="2990732" y="0"/>
            <a:ext cx="1829703" cy="493633"/>
          </a:xfrm>
          <a:prstGeom prst="rect">
            <a:avLst/>
          </a:prstGeom>
        </p:spPr>
        <p:txBody>
          <a:bodyPr vert="horz" lIns="96661" tIns="48331" rIns="96661" bIns="48331" rtlCol="0"/>
          <a:lstStyle>
            <a:lvl1pPr algn="r">
              <a:defRPr sz="1300"/>
            </a:lvl1pPr>
          </a:lstStyle>
          <a:p>
            <a:fld id="{A883D307-CC89-4381-A147-580696AAA1F0}" type="datetimeFigureOut">
              <a:rPr lang="nl-NL" smtClean="0"/>
              <a:t>1-8-2022</a:t>
            </a:fld>
            <a:endParaRPr lang="nl-NL"/>
          </a:p>
        </p:txBody>
      </p:sp>
      <p:sp>
        <p:nvSpPr>
          <p:cNvPr id="4" name="Tijdelijke aanduiding voor voettekst 3"/>
          <p:cNvSpPr>
            <a:spLocks noGrp="1"/>
          </p:cNvSpPr>
          <p:nvPr>
            <p:ph type="ftr" sz="quarter" idx="2"/>
          </p:nvPr>
        </p:nvSpPr>
        <p:spPr>
          <a:xfrm>
            <a:off x="0" y="9377317"/>
            <a:ext cx="2945659" cy="493633"/>
          </a:xfrm>
          <a:prstGeom prst="rect">
            <a:avLst/>
          </a:prstGeom>
        </p:spPr>
        <p:txBody>
          <a:bodyPr vert="horz" lIns="96661" tIns="48331" rIns="96661" bIns="48331"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3850444" y="9377317"/>
            <a:ext cx="2945659" cy="493633"/>
          </a:xfrm>
          <a:prstGeom prst="rect">
            <a:avLst/>
          </a:prstGeom>
        </p:spPr>
        <p:txBody>
          <a:bodyPr vert="horz" lIns="96661" tIns="48331" rIns="96661" bIns="48331" rtlCol="0" anchor="b"/>
          <a:lstStyle>
            <a:lvl1pPr algn="r">
              <a:defRPr sz="1300"/>
            </a:lvl1pPr>
          </a:lstStyle>
          <a:p>
            <a:fld id="{6EA1E43B-50A1-47B2-B992-2A06D54A6974}" type="slidenum">
              <a:rPr lang="nl-NL" smtClean="0"/>
              <a:t>‹nr.›</a:t>
            </a:fld>
            <a:endParaRPr lang="nl-NL"/>
          </a:p>
        </p:txBody>
      </p:sp>
    </p:spTree>
    <p:extLst>
      <p:ext uri="{BB962C8B-B14F-4D97-AF65-F5344CB8AC3E}">
        <p14:creationId xmlns:p14="http://schemas.microsoft.com/office/powerpoint/2010/main" val="3505182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3633"/>
          </a:xfrm>
          <a:prstGeom prst="rect">
            <a:avLst/>
          </a:prstGeom>
        </p:spPr>
        <p:txBody>
          <a:bodyPr vert="horz" lIns="96661" tIns="48331" rIns="96661" bIns="48331" rtlCol="0"/>
          <a:lstStyle>
            <a:lvl1pPr algn="l">
              <a:defRPr sz="1300"/>
            </a:lvl1pPr>
          </a:lstStyle>
          <a:p>
            <a:endParaRPr lang="nl-NL"/>
          </a:p>
        </p:txBody>
      </p:sp>
      <p:sp>
        <p:nvSpPr>
          <p:cNvPr id="3" name="Tijdelijke aanduiding voor datum 2"/>
          <p:cNvSpPr>
            <a:spLocks noGrp="1"/>
          </p:cNvSpPr>
          <p:nvPr>
            <p:ph type="dt" idx="1"/>
          </p:nvPr>
        </p:nvSpPr>
        <p:spPr>
          <a:xfrm>
            <a:off x="3850444" y="0"/>
            <a:ext cx="2945659" cy="493633"/>
          </a:xfrm>
          <a:prstGeom prst="rect">
            <a:avLst/>
          </a:prstGeom>
        </p:spPr>
        <p:txBody>
          <a:bodyPr vert="horz" lIns="96661" tIns="48331" rIns="96661" bIns="48331" rtlCol="0"/>
          <a:lstStyle>
            <a:lvl1pPr algn="r">
              <a:defRPr sz="1300"/>
            </a:lvl1pPr>
          </a:lstStyle>
          <a:p>
            <a:fld id="{F460D43D-3E90-4D7B-BF52-77A44CCCA16E}" type="datetimeFigureOut">
              <a:rPr lang="nl-NL" smtClean="0"/>
              <a:t>1-8-2022</a:t>
            </a:fld>
            <a:endParaRPr lang="nl-NL"/>
          </a:p>
        </p:txBody>
      </p:sp>
      <p:sp>
        <p:nvSpPr>
          <p:cNvPr id="4" name="Tijdelijke aanduiding voor dia-afbeelding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6661" tIns="48331" rIns="96661" bIns="48331" rtlCol="0" anchor="ctr"/>
          <a:lstStyle/>
          <a:p>
            <a:endParaRPr lang="nl-NL"/>
          </a:p>
        </p:txBody>
      </p:sp>
      <p:sp>
        <p:nvSpPr>
          <p:cNvPr id="5" name="Tijdelijke aanduiding voor notities 4"/>
          <p:cNvSpPr>
            <a:spLocks noGrp="1"/>
          </p:cNvSpPr>
          <p:nvPr>
            <p:ph type="body" sz="quarter" idx="3"/>
          </p:nvPr>
        </p:nvSpPr>
        <p:spPr>
          <a:xfrm>
            <a:off x="679768" y="4689515"/>
            <a:ext cx="5438140" cy="4442698"/>
          </a:xfrm>
          <a:prstGeom prst="rect">
            <a:avLst/>
          </a:prstGeom>
        </p:spPr>
        <p:txBody>
          <a:bodyPr vert="horz" lIns="96661" tIns="48331" rIns="96661" bIns="48331"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17"/>
            <a:ext cx="2945659" cy="493633"/>
          </a:xfrm>
          <a:prstGeom prst="rect">
            <a:avLst/>
          </a:prstGeom>
        </p:spPr>
        <p:txBody>
          <a:bodyPr vert="horz" lIns="96661" tIns="48331" rIns="96661" bIns="48331"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850444" y="9377317"/>
            <a:ext cx="2945659" cy="493633"/>
          </a:xfrm>
          <a:prstGeom prst="rect">
            <a:avLst/>
          </a:prstGeom>
        </p:spPr>
        <p:txBody>
          <a:bodyPr vert="horz" lIns="96661" tIns="48331" rIns="96661" bIns="48331" rtlCol="0" anchor="b"/>
          <a:lstStyle>
            <a:lvl1pPr algn="r">
              <a:defRPr sz="1300"/>
            </a:lvl1pPr>
          </a:lstStyle>
          <a:p>
            <a:fld id="{8014A283-C885-4A37-96E9-FA2E14C0F484}" type="slidenum">
              <a:rPr lang="nl-NL" smtClean="0"/>
              <a:t>‹nr.›</a:t>
            </a:fld>
            <a:endParaRPr lang="nl-NL"/>
          </a:p>
        </p:txBody>
      </p:sp>
    </p:spTree>
    <p:extLst>
      <p:ext uri="{BB962C8B-B14F-4D97-AF65-F5344CB8AC3E}">
        <p14:creationId xmlns:p14="http://schemas.microsoft.com/office/powerpoint/2010/main" val="81937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227584" y="2180456"/>
            <a:ext cx="6659116" cy="1752600"/>
          </a:xfrm>
        </p:spPr>
        <p:txBody>
          <a:bodyPr>
            <a:normAutofit/>
          </a:bodyPr>
          <a:lstStyle>
            <a:lvl1pPr marL="0" indent="0" algn="ctr">
              <a:buNone/>
              <a:defRPr sz="26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4" name="Tijdelijke aanduiding voor datum 3"/>
          <p:cNvSpPr>
            <a:spLocks noGrp="1"/>
          </p:cNvSpPr>
          <p:nvPr>
            <p:ph type="dt" sz="half" idx="10"/>
          </p:nvPr>
        </p:nvSpPr>
        <p:spPr/>
        <p:txBody>
          <a:bodyPr/>
          <a:lstStyle/>
          <a:p>
            <a:fld id="{9ACDF8CE-CFCC-4D57-9CD3-F744E6482B49}" type="datetimeFigureOut">
              <a:rPr lang="nl-NL" smtClean="0"/>
              <a:t>1-8-2022</a:t>
            </a:fld>
            <a:endParaRPr lang="nl-NL"/>
          </a:p>
        </p:txBody>
      </p:sp>
      <p:sp>
        <p:nvSpPr>
          <p:cNvPr id="6" name="Tijdelijke aanduiding voor dianummer 5"/>
          <p:cNvSpPr>
            <a:spLocks noGrp="1"/>
          </p:cNvSpPr>
          <p:nvPr>
            <p:ph type="sldNum" sz="quarter" idx="12"/>
          </p:nvPr>
        </p:nvSpPr>
        <p:spPr/>
        <p:txBody>
          <a:bodyPr/>
          <a:lstStyle/>
          <a:p>
            <a:fld id="{9209DAE4-BFAB-4294-A099-1DA8C75FCCD7}" type="slidenum">
              <a:rPr lang="nl-NL" smtClean="0"/>
              <a:t>‹nr.›</a:t>
            </a:fld>
            <a:endParaRPr lang="nl-NL"/>
          </a:p>
        </p:txBody>
      </p:sp>
      <p:sp>
        <p:nvSpPr>
          <p:cNvPr id="12" name="Tijdelijke aanduiding voor titel 1"/>
          <p:cNvSpPr>
            <a:spLocks noGrp="1"/>
          </p:cNvSpPr>
          <p:nvPr>
            <p:ph type="title"/>
          </p:nvPr>
        </p:nvSpPr>
        <p:spPr>
          <a:xfrm>
            <a:off x="457200" y="38100"/>
            <a:ext cx="5627688" cy="902970"/>
          </a:xfrm>
          <a:prstGeom prst="rect">
            <a:avLst/>
          </a:prstGeom>
        </p:spPr>
        <p:txBody>
          <a:bodyPr vert="horz" lIns="91440" tIns="45720" rIns="91440" bIns="45720" rtlCol="0" anchor="ctr">
            <a:noAutofit/>
          </a:bodyPr>
          <a:lstStyle/>
          <a:p>
            <a:r>
              <a:rPr lang="nl-NL"/>
              <a:t>Klik om stijl te bewerken</a:t>
            </a:r>
            <a:endParaRPr lang="nl-NL" dirty="0"/>
          </a:p>
        </p:txBody>
      </p:sp>
    </p:spTree>
    <p:extLst>
      <p:ext uri="{BB962C8B-B14F-4D97-AF65-F5344CB8AC3E}">
        <p14:creationId xmlns:p14="http://schemas.microsoft.com/office/powerpoint/2010/main" val="765497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4800600"/>
            <a:ext cx="8121600" cy="566738"/>
          </a:xfrm>
        </p:spPr>
        <p:txBody>
          <a:bodyPr anchor="b"/>
          <a:lstStyle>
            <a:lvl1pPr algn="l">
              <a:defRPr sz="2000" b="1">
                <a:solidFill>
                  <a:schemeClr val="tx1"/>
                </a:solidFill>
              </a:defRPr>
            </a:lvl1pPr>
          </a:lstStyle>
          <a:p>
            <a:r>
              <a:rPr lang="nl-NL"/>
              <a:t>Klik om stijl te bewerken</a:t>
            </a:r>
          </a:p>
        </p:txBody>
      </p:sp>
      <p:sp>
        <p:nvSpPr>
          <p:cNvPr id="3" name="Tijdelijke aanduiding voor afbeelding 2"/>
          <p:cNvSpPr>
            <a:spLocks noGrp="1"/>
          </p:cNvSpPr>
          <p:nvPr>
            <p:ph type="pic" idx="1"/>
          </p:nvPr>
        </p:nvSpPr>
        <p:spPr>
          <a:xfrm>
            <a:off x="457200" y="1340767"/>
            <a:ext cx="8121600" cy="338680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457200" y="5367338"/>
            <a:ext cx="8121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p>
            <a:fld id="{9ACDF8CE-CFCC-4D57-9CD3-F744E6482B49}" type="datetimeFigureOut">
              <a:rPr lang="nl-NL" smtClean="0"/>
              <a:t>1-8-2022</a:t>
            </a:fld>
            <a:endParaRPr lang="nl-NL"/>
          </a:p>
        </p:txBody>
      </p:sp>
      <p:sp>
        <p:nvSpPr>
          <p:cNvPr id="7" name="Tijdelijke aanduiding voor dianummer 6"/>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824412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ACDF8CE-CFCC-4D57-9CD3-F744E6482B49}" type="datetimeFigureOut">
              <a:rPr lang="nl-NL" smtClean="0"/>
              <a:t>1-8-2022</a:t>
            </a:fld>
            <a:endParaRPr lang="nl-NL"/>
          </a:p>
        </p:txBody>
      </p:sp>
      <p:sp>
        <p:nvSpPr>
          <p:cNvPr id="6" name="Tijdelijke aanduiding voor dianummer 5"/>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2086333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2">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a:xfrm>
            <a:off x="457200" y="1268759"/>
            <a:ext cx="5698976" cy="511486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a:xfrm>
            <a:off x="457200" y="6448251"/>
            <a:ext cx="2133600" cy="365125"/>
          </a:xfrm>
        </p:spPr>
        <p:txBody>
          <a:bodyPr/>
          <a:lstStyle/>
          <a:p>
            <a:fld id="{9ACDF8CE-CFCC-4D57-9CD3-F744E6482B49}" type="datetimeFigureOut">
              <a:rPr lang="nl-NL" smtClean="0"/>
              <a:t>1-8-2022</a:t>
            </a:fld>
            <a:endParaRPr lang="nl-NL"/>
          </a:p>
        </p:txBody>
      </p:sp>
      <p:sp>
        <p:nvSpPr>
          <p:cNvPr id="6" name="Tijdelijke aanduiding voor dianummer 5"/>
          <p:cNvSpPr>
            <a:spLocks noGrp="1"/>
          </p:cNvSpPr>
          <p:nvPr>
            <p:ph type="sldNum" sz="quarter" idx="12"/>
          </p:nvPr>
        </p:nvSpPr>
        <p:spPr>
          <a:xfrm>
            <a:off x="4022576" y="6448251"/>
            <a:ext cx="2133600" cy="365125"/>
          </a:xfrm>
        </p:spPr>
        <p:txBody>
          <a:bodyPr/>
          <a:lstStyle/>
          <a:p>
            <a:fld id="{9209DAE4-BFAB-4294-A099-1DA8C75FCCD7}" type="slidenum">
              <a:rPr lang="nl-NL" smtClean="0"/>
              <a:t>‹nr.›</a:t>
            </a:fld>
            <a:endParaRPr lang="nl-NL"/>
          </a:p>
        </p:txBody>
      </p:sp>
      <p:sp>
        <p:nvSpPr>
          <p:cNvPr id="12" name="Tijdelijke aanduiding voor afbeelding 11"/>
          <p:cNvSpPr>
            <a:spLocks noGrp="1"/>
          </p:cNvSpPr>
          <p:nvPr>
            <p:ph type="pic" sz="quarter" idx="13"/>
          </p:nvPr>
        </p:nvSpPr>
        <p:spPr>
          <a:xfrm>
            <a:off x="6530975" y="1079500"/>
            <a:ext cx="2046288" cy="1314000"/>
          </a:xfrm>
        </p:spPr>
        <p:txBody>
          <a:bodyPr>
            <a:normAutofit/>
          </a:bodyPr>
          <a:lstStyle>
            <a:lvl1pPr>
              <a:defRPr sz="1400"/>
            </a:lvl1pPr>
          </a:lstStyle>
          <a:p>
            <a:r>
              <a:rPr lang="nl-NL"/>
              <a:t>Klik op het pictogram als u een afbeelding wilt toevoegen</a:t>
            </a:r>
            <a:endParaRPr lang="nl-NL" dirty="0"/>
          </a:p>
        </p:txBody>
      </p:sp>
      <p:sp>
        <p:nvSpPr>
          <p:cNvPr id="13" name="Tijdelijke aanduiding voor afbeelding 11"/>
          <p:cNvSpPr>
            <a:spLocks noGrp="1"/>
          </p:cNvSpPr>
          <p:nvPr>
            <p:ph type="pic" sz="quarter" idx="14"/>
          </p:nvPr>
        </p:nvSpPr>
        <p:spPr>
          <a:xfrm>
            <a:off x="6530975" y="2398487"/>
            <a:ext cx="2046288" cy="1314000"/>
          </a:xfrm>
        </p:spPr>
        <p:txBody>
          <a:bodyPr>
            <a:normAutofit/>
          </a:bodyPr>
          <a:lstStyle>
            <a:lvl1pPr>
              <a:defRPr sz="1400"/>
            </a:lvl1pPr>
          </a:lstStyle>
          <a:p>
            <a:r>
              <a:rPr lang="nl-NL"/>
              <a:t>Klik op het pictogram als u een afbeelding wilt toevoegen</a:t>
            </a:r>
            <a:endParaRPr lang="nl-NL" dirty="0"/>
          </a:p>
        </p:txBody>
      </p:sp>
      <p:sp>
        <p:nvSpPr>
          <p:cNvPr id="14" name="Tijdelijke aanduiding voor afbeelding 11"/>
          <p:cNvSpPr>
            <a:spLocks noGrp="1"/>
          </p:cNvSpPr>
          <p:nvPr>
            <p:ph type="pic" sz="quarter" idx="15"/>
          </p:nvPr>
        </p:nvSpPr>
        <p:spPr>
          <a:xfrm>
            <a:off x="6530975" y="3718739"/>
            <a:ext cx="2046288" cy="1314000"/>
          </a:xfrm>
        </p:spPr>
        <p:txBody>
          <a:bodyPr>
            <a:normAutofit/>
          </a:bodyPr>
          <a:lstStyle>
            <a:lvl1pPr>
              <a:defRPr sz="1400"/>
            </a:lvl1pPr>
          </a:lstStyle>
          <a:p>
            <a:r>
              <a:rPr lang="nl-NL"/>
              <a:t>Klik op het pictogram als u een afbeelding wilt toevoegen</a:t>
            </a:r>
            <a:endParaRPr lang="nl-NL" dirty="0"/>
          </a:p>
        </p:txBody>
      </p:sp>
      <p:sp>
        <p:nvSpPr>
          <p:cNvPr id="15" name="Tijdelijke aanduiding voor afbeelding 11"/>
          <p:cNvSpPr>
            <a:spLocks noGrp="1"/>
          </p:cNvSpPr>
          <p:nvPr>
            <p:ph type="pic" sz="quarter" idx="16"/>
          </p:nvPr>
        </p:nvSpPr>
        <p:spPr>
          <a:xfrm>
            <a:off x="6530975" y="5036574"/>
            <a:ext cx="2046288" cy="1314000"/>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2003578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9ACDF8CE-CFCC-4D57-9CD3-F744E6482B49}" type="datetimeFigureOut">
              <a:rPr lang="nl-NL" smtClean="0"/>
              <a:t>1-8-2022</a:t>
            </a:fld>
            <a:endParaRPr lang="nl-NL"/>
          </a:p>
        </p:txBody>
      </p:sp>
      <p:sp>
        <p:nvSpPr>
          <p:cNvPr id="7" name="Tijdelijke aanduiding voor dianummer 6"/>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720273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stijl te bewerken</a:t>
            </a:r>
          </a:p>
        </p:txBody>
      </p:sp>
      <p:sp>
        <p:nvSpPr>
          <p:cNvPr id="3" name="Tijdelijke aanduiding voor tekst 2"/>
          <p:cNvSpPr>
            <a:spLocks noGrp="1"/>
          </p:cNvSpPr>
          <p:nvPr>
            <p:ph type="body" idx="1"/>
          </p:nvPr>
        </p:nvSpPr>
        <p:spPr>
          <a:xfrm>
            <a:off x="457200" y="1484784"/>
            <a:ext cx="4040188" cy="7569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457200" y="225420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4645025" y="1484784"/>
            <a:ext cx="4041775" cy="7569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4645025" y="2254201"/>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6"/>
          <p:cNvSpPr>
            <a:spLocks noGrp="1"/>
          </p:cNvSpPr>
          <p:nvPr>
            <p:ph type="dt" sz="half" idx="10"/>
          </p:nvPr>
        </p:nvSpPr>
        <p:spPr/>
        <p:txBody>
          <a:bodyPr/>
          <a:lstStyle/>
          <a:p>
            <a:fld id="{9ACDF8CE-CFCC-4D57-9CD3-F744E6482B49}" type="datetimeFigureOut">
              <a:rPr lang="nl-NL" smtClean="0"/>
              <a:t>1-8-2022</a:t>
            </a:fld>
            <a:endParaRPr lang="nl-NL"/>
          </a:p>
        </p:txBody>
      </p:sp>
      <p:sp>
        <p:nvSpPr>
          <p:cNvPr id="8" name="Tijdelijke aanduiding voor voettekst 7"/>
          <p:cNvSpPr>
            <a:spLocks noGrp="1"/>
          </p:cNvSpPr>
          <p:nvPr>
            <p:ph type="ftr" sz="quarter" idx="11"/>
          </p:nvPr>
        </p:nvSpPr>
        <p:spPr>
          <a:xfrm>
            <a:off x="3124200" y="6356350"/>
            <a:ext cx="2895600" cy="365125"/>
          </a:xfrm>
          <a:prstGeom prst="rect">
            <a:avLst/>
          </a:prstGeom>
        </p:spPr>
        <p:txBody>
          <a:bodyPr/>
          <a:lstStyle/>
          <a:p>
            <a:endParaRPr lang="nl-NL"/>
          </a:p>
        </p:txBody>
      </p:sp>
      <p:sp>
        <p:nvSpPr>
          <p:cNvPr id="9" name="Tijdelijke aanduiding voor dianummer 8"/>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2630396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nl-NL"/>
              <a:t>Klik om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Tijdelijke aanduiding voor datum 3"/>
          <p:cNvSpPr>
            <a:spLocks noGrp="1"/>
          </p:cNvSpPr>
          <p:nvPr>
            <p:ph type="dt" sz="half" idx="10"/>
          </p:nvPr>
        </p:nvSpPr>
        <p:spPr/>
        <p:txBody>
          <a:bodyPr/>
          <a:lstStyle/>
          <a:p>
            <a:fld id="{9ACDF8CE-CFCC-4D57-9CD3-F744E6482B49}" type="datetimeFigureOut">
              <a:rPr lang="nl-NL" smtClean="0"/>
              <a:t>1-8-2022</a:t>
            </a:fld>
            <a:endParaRPr lang="nl-NL"/>
          </a:p>
        </p:txBody>
      </p:sp>
      <p:sp>
        <p:nvSpPr>
          <p:cNvPr id="6" name="Tijdelijke aanduiding voor dianummer 5"/>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3882519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2"/>
          <p:cNvSpPr>
            <a:spLocks noGrp="1"/>
          </p:cNvSpPr>
          <p:nvPr>
            <p:ph type="dt" sz="half" idx="10"/>
          </p:nvPr>
        </p:nvSpPr>
        <p:spPr/>
        <p:txBody>
          <a:bodyPr/>
          <a:lstStyle/>
          <a:p>
            <a:fld id="{9ACDF8CE-CFCC-4D57-9CD3-F744E6482B49}" type="datetimeFigureOut">
              <a:rPr lang="nl-NL" smtClean="0"/>
              <a:t>1-8-2022</a:t>
            </a:fld>
            <a:endParaRPr lang="nl-NL"/>
          </a:p>
        </p:txBody>
      </p:sp>
      <p:sp>
        <p:nvSpPr>
          <p:cNvPr id="5" name="Tijdelijke aanduiding voor dianummer 4"/>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3711638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ACDF8CE-CFCC-4D57-9CD3-F744E6482B49}" type="datetimeFigureOut">
              <a:rPr lang="nl-NL" smtClean="0"/>
              <a:t>1-8-2022</a:t>
            </a:fld>
            <a:endParaRPr lang="nl-NL"/>
          </a:p>
        </p:txBody>
      </p:sp>
      <p:sp>
        <p:nvSpPr>
          <p:cNvPr id="4" name="Tijdelijke aanduiding voor dianummer 3"/>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3405436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1602000"/>
            <a:ext cx="3008313" cy="1162050"/>
          </a:xfrm>
        </p:spPr>
        <p:txBody>
          <a:bodyPr anchor="b"/>
          <a:lstStyle>
            <a:lvl1pPr algn="l">
              <a:defRPr sz="2000" b="1">
                <a:solidFill>
                  <a:schemeClr val="tx1"/>
                </a:solidFill>
              </a:defRPr>
            </a:lvl1pPr>
          </a:lstStyle>
          <a:p>
            <a:r>
              <a:rPr lang="nl-NL"/>
              <a:t>Klik om stijl te bewerken</a:t>
            </a:r>
            <a:endParaRPr lang="nl-NL" dirty="0"/>
          </a:p>
        </p:txBody>
      </p:sp>
      <p:sp>
        <p:nvSpPr>
          <p:cNvPr id="3" name="Tijdelijke aanduiding voor inhoud 2"/>
          <p:cNvSpPr>
            <a:spLocks noGrp="1"/>
          </p:cNvSpPr>
          <p:nvPr>
            <p:ph idx="1"/>
          </p:nvPr>
        </p:nvSpPr>
        <p:spPr>
          <a:xfrm>
            <a:off x="3575050" y="1602000"/>
            <a:ext cx="5111750" cy="45343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tekst 3"/>
          <p:cNvSpPr>
            <a:spLocks noGrp="1"/>
          </p:cNvSpPr>
          <p:nvPr>
            <p:ph type="body" sz="half" idx="2"/>
          </p:nvPr>
        </p:nvSpPr>
        <p:spPr>
          <a:xfrm>
            <a:off x="457200" y="2780929"/>
            <a:ext cx="3008313" cy="33452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p>
            <a:fld id="{9ACDF8CE-CFCC-4D57-9CD3-F744E6482B49}" type="datetimeFigureOut">
              <a:rPr lang="nl-NL" smtClean="0"/>
              <a:t>1-8-2022</a:t>
            </a:fld>
            <a:endParaRPr lang="nl-NL"/>
          </a:p>
        </p:txBody>
      </p:sp>
      <p:sp>
        <p:nvSpPr>
          <p:cNvPr id="7" name="Tijdelijke aanduiding voor dianummer 6"/>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997815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Logo GB"/>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 y="-4"/>
            <a:ext cx="9144000" cy="1091382"/>
          </a:xfrm>
          <a:prstGeom prst="rect">
            <a:avLst/>
          </a:prstGeom>
        </p:spPr>
      </p:pic>
      <p:sp>
        <p:nvSpPr>
          <p:cNvPr id="3" name="Tijdelijke aanduiding voor tekst 2"/>
          <p:cNvSpPr>
            <a:spLocks noGrp="1"/>
          </p:cNvSpPr>
          <p:nvPr>
            <p:ph type="body" idx="1"/>
          </p:nvPr>
        </p:nvSpPr>
        <p:spPr>
          <a:xfrm>
            <a:off x="457200" y="1600200"/>
            <a:ext cx="8122920" cy="4525963"/>
          </a:xfrm>
          <a:prstGeom prst="rect">
            <a:avLst/>
          </a:prstGeom>
        </p:spPr>
        <p:txBody>
          <a:bodyPr vert="horz" lIns="91440" tIns="45720" rIns="91440" bIns="45720" rtlCol="0">
            <a:normAutofit/>
          </a:bodyPr>
          <a:lstStyle/>
          <a:p>
            <a:pPr lvl="0"/>
            <a:r>
              <a:rPr lang="nl-NL" dirty="0"/>
              <a:t>Niveau 1</a:t>
            </a:r>
          </a:p>
          <a:p>
            <a:pPr lvl="1"/>
            <a:r>
              <a:rPr lang="nl-NL" dirty="0"/>
              <a:t>Niveau 2 </a:t>
            </a:r>
          </a:p>
          <a:p>
            <a:pPr lvl="2"/>
            <a:r>
              <a:rPr lang="nl-NL" dirty="0"/>
              <a:t>Niveau 3</a:t>
            </a:r>
          </a:p>
          <a:p>
            <a:pPr lvl="3"/>
            <a:r>
              <a:rPr lang="nl-NL" dirty="0"/>
              <a:t>Niveau 4</a:t>
            </a:r>
          </a:p>
          <a:p>
            <a:pPr lvl="4"/>
            <a:r>
              <a:rPr lang="nl-NL" dirty="0"/>
              <a:t>Niveau 5</a:t>
            </a:r>
          </a:p>
        </p:txBody>
      </p:sp>
      <p:sp>
        <p:nvSpPr>
          <p:cNvPr id="2" name="Tijdelijke aanduiding voor titel 1"/>
          <p:cNvSpPr>
            <a:spLocks noGrp="1"/>
          </p:cNvSpPr>
          <p:nvPr>
            <p:ph type="title"/>
          </p:nvPr>
        </p:nvSpPr>
        <p:spPr>
          <a:xfrm>
            <a:off x="457200" y="38100"/>
            <a:ext cx="5627688" cy="902970"/>
          </a:xfrm>
          <a:prstGeom prst="rect">
            <a:avLst/>
          </a:prstGeom>
        </p:spPr>
        <p:txBody>
          <a:bodyPr vert="horz" lIns="91440" tIns="45720" rIns="91440" bIns="45720" rtlCol="0" anchor="ctr">
            <a:noAutofit/>
          </a:bodyPr>
          <a:lstStyle/>
          <a:p>
            <a:r>
              <a:rPr lang="nl-NL" dirty="0"/>
              <a:t>Klik om de stijl te bewerken</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CDF8CE-CFCC-4D57-9CD3-F744E6482B49}" type="datetimeFigureOut">
              <a:rPr lang="nl-NL" smtClean="0"/>
              <a:t>1-8-2022</a:t>
            </a:fld>
            <a:endParaRPr lang="nl-NL"/>
          </a:p>
        </p:txBody>
      </p:sp>
      <p:sp>
        <p:nvSpPr>
          <p:cNvPr id="6" name="Tijdelijke aanduiding voor dianummer 5"/>
          <p:cNvSpPr>
            <a:spLocks noGrp="1"/>
          </p:cNvSpPr>
          <p:nvPr>
            <p:ph type="sldNum" sz="quarter" idx="4"/>
          </p:nvPr>
        </p:nvSpPr>
        <p:spPr>
          <a:xfrm>
            <a:off x="327585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09DAE4-BFAB-4294-A099-1DA8C75FCCD7}" type="slidenum">
              <a:rPr lang="nl-NL" smtClean="0"/>
              <a:t>‹nr.›</a:t>
            </a:fld>
            <a:endParaRPr lang="nl-NL"/>
          </a:p>
        </p:txBody>
      </p:sp>
    </p:spTree>
    <p:extLst>
      <p:ext uri="{BB962C8B-B14F-4D97-AF65-F5344CB8AC3E}">
        <p14:creationId xmlns:p14="http://schemas.microsoft.com/office/powerpoint/2010/main" val="3836446483"/>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52" r:id="rId4"/>
    <p:sldLayoutId id="2147483653" r:id="rId5"/>
    <p:sldLayoutId id="2147483651" r:id="rId6"/>
    <p:sldLayoutId id="2147483654" r:id="rId7"/>
    <p:sldLayoutId id="2147483655" r:id="rId8"/>
    <p:sldLayoutId id="2147483656" r:id="rId9"/>
    <p:sldLayoutId id="2147483657" r:id="rId10"/>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lang="nl-NL" sz="3200" kern="1200" dirty="0" smtClean="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brabant.nl/applicaties/producten/melding_doorgeven_over_provinciale_wegen_2045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AA69CCED-63A1-40A9-B4D2-6FC66B032771}"/>
              </a:ext>
            </a:extLst>
          </p:cNvPr>
          <p:cNvSpPr>
            <a:spLocks noGrp="1"/>
          </p:cNvSpPr>
          <p:nvPr>
            <p:ph type="subTitle" idx="1"/>
          </p:nvPr>
        </p:nvSpPr>
        <p:spPr>
          <a:xfrm>
            <a:off x="1227584" y="1628800"/>
            <a:ext cx="6659116" cy="5191100"/>
          </a:xfrm>
        </p:spPr>
        <p:txBody>
          <a:bodyPr>
            <a:normAutofit fontScale="62500" lnSpcReduction="20000"/>
          </a:bodyPr>
          <a:lstStyle/>
          <a:p>
            <a:endParaRPr lang="nl-NL" sz="4000" dirty="0">
              <a:solidFill>
                <a:schemeClr val="accent2"/>
              </a:solidFill>
            </a:endParaRPr>
          </a:p>
          <a:p>
            <a:endParaRPr lang="nl-NL" sz="4000" dirty="0">
              <a:solidFill>
                <a:schemeClr val="accent2"/>
              </a:solidFill>
            </a:endParaRPr>
          </a:p>
          <a:p>
            <a:endParaRPr lang="nl-NL" sz="4000" dirty="0">
              <a:solidFill>
                <a:schemeClr val="accent2"/>
              </a:solidFill>
            </a:endParaRPr>
          </a:p>
          <a:p>
            <a:endParaRPr lang="nl-NL" sz="4000" dirty="0">
              <a:solidFill>
                <a:schemeClr val="accent2"/>
              </a:solidFill>
            </a:endParaRPr>
          </a:p>
          <a:p>
            <a:endParaRPr lang="nl-NL" sz="4000" dirty="0">
              <a:solidFill>
                <a:schemeClr val="accent2"/>
              </a:solidFill>
            </a:endParaRPr>
          </a:p>
          <a:p>
            <a:endParaRPr lang="nl-NL" sz="4000" dirty="0">
              <a:solidFill>
                <a:schemeClr val="accent2"/>
              </a:solidFill>
            </a:endParaRPr>
          </a:p>
          <a:p>
            <a:endParaRPr lang="nl-NL" sz="4000" dirty="0">
              <a:solidFill>
                <a:schemeClr val="accent2"/>
              </a:solidFill>
            </a:endParaRPr>
          </a:p>
          <a:p>
            <a:endParaRPr lang="nl-NL" sz="4000" dirty="0">
              <a:solidFill>
                <a:schemeClr val="accent2"/>
              </a:solidFill>
            </a:endParaRPr>
          </a:p>
          <a:p>
            <a:r>
              <a:rPr lang="nl-NL" sz="2900" dirty="0">
                <a:solidFill>
                  <a:schemeClr val="accent2"/>
                </a:solidFill>
              </a:rPr>
              <a:t>12 april 2022 18.00-19.30u</a:t>
            </a:r>
          </a:p>
          <a:p>
            <a:endParaRPr lang="nl-NL" dirty="0">
              <a:solidFill>
                <a:schemeClr val="accent2"/>
              </a:solidFill>
            </a:endParaRPr>
          </a:p>
          <a:p>
            <a:r>
              <a:rPr lang="nl-NL" dirty="0">
                <a:solidFill>
                  <a:schemeClr val="accent2"/>
                </a:solidFill>
              </a:rPr>
              <a:t>Terugkoppeling</a:t>
            </a:r>
          </a:p>
          <a:p>
            <a:r>
              <a:rPr lang="nl-NL" sz="1700" b="0" dirty="0">
                <a:solidFill>
                  <a:schemeClr val="accent2"/>
                </a:solidFill>
              </a:rPr>
              <a:t>Verslag: 3</a:t>
            </a:r>
          </a:p>
          <a:p>
            <a:r>
              <a:rPr lang="nl-NL" sz="1700" b="0" dirty="0">
                <a:solidFill>
                  <a:schemeClr val="accent2"/>
                </a:solidFill>
              </a:rPr>
              <a:t>Datum verslag: 1 augustus 2022</a:t>
            </a:r>
          </a:p>
          <a:p>
            <a:r>
              <a:rPr lang="nl-NL" sz="1700" b="0" dirty="0">
                <a:solidFill>
                  <a:schemeClr val="accent2"/>
                </a:solidFill>
              </a:rPr>
              <a:t>Zaaknummer</a:t>
            </a:r>
            <a:r>
              <a:rPr lang="nl-NL" sz="1700" b="0">
                <a:solidFill>
                  <a:schemeClr val="accent2"/>
                </a:solidFill>
              </a:rPr>
              <a:t>: 5696-2022</a:t>
            </a:r>
            <a:endParaRPr lang="nl-NL" sz="1700" b="0" dirty="0">
              <a:solidFill>
                <a:schemeClr val="accent2"/>
              </a:solidFill>
            </a:endParaRPr>
          </a:p>
          <a:p>
            <a:endParaRPr lang="nl-NL" sz="1700" b="0" dirty="0">
              <a:solidFill>
                <a:schemeClr val="accent2"/>
              </a:solidFill>
            </a:endParaRPr>
          </a:p>
          <a:p>
            <a:r>
              <a:rPr lang="nl-NL" sz="1600" b="0" dirty="0">
                <a:solidFill>
                  <a:schemeClr val="accent2"/>
                </a:solidFill>
              </a:rPr>
              <a:t>Aanwezigen: Enrico Frauenfelder (BOA), Mijntje Mirande (vakspecialist spelen), Theo Peeters (toezichthouder), Claire Laudij (beleidsmedewerker openbaar beheer), Claudia Noatschk (communicatieadviseur), Meggie Spierings (managementassistente), Tom Tielemans (vakspecialist groen), Willeke van Zeeland (wethouder)</a:t>
            </a:r>
          </a:p>
        </p:txBody>
      </p:sp>
      <p:sp>
        <p:nvSpPr>
          <p:cNvPr id="5" name="Titel 1">
            <a:extLst>
              <a:ext uri="{FF2B5EF4-FFF2-40B4-BE49-F238E27FC236}">
                <a16:creationId xmlns:a16="http://schemas.microsoft.com/office/drawing/2014/main" id="{D8D38434-BDC4-4B98-9F03-FB996E399017}"/>
              </a:ext>
            </a:extLst>
          </p:cNvPr>
          <p:cNvSpPr>
            <a:spLocks noGrp="1"/>
          </p:cNvSpPr>
          <p:nvPr>
            <p:ph type="title"/>
          </p:nvPr>
        </p:nvSpPr>
        <p:spPr>
          <a:xfrm>
            <a:off x="457200" y="38100"/>
            <a:ext cx="5698976" cy="902970"/>
          </a:xfrm>
        </p:spPr>
        <p:txBody>
          <a:bodyPr/>
          <a:lstStyle/>
          <a:p>
            <a:r>
              <a:rPr lang="nl-NL" b="1" dirty="0">
                <a:solidFill>
                  <a:schemeClr val="accent2"/>
                </a:solidFill>
              </a:rPr>
              <a:t>Kijk in de Wijk Elsendorp</a:t>
            </a:r>
          </a:p>
        </p:txBody>
      </p:sp>
      <p:pic>
        <p:nvPicPr>
          <p:cNvPr id="6" name="Afbeelding 5" descr="Afbeelding met boom, buiten, lucht, grond&#10;&#10;Automatisch gegenereerde beschrijving">
            <a:extLst>
              <a:ext uri="{FF2B5EF4-FFF2-40B4-BE49-F238E27FC236}">
                <a16:creationId xmlns:a16="http://schemas.microsoft.com/office/drawing/2014/main" id="{642C70BA-99B9-483D-B432-C4137461ADD8}"/>
              </a:ext>
            </a:extLst>
          </p:cNvPr>
          <p:cNvPicPr>
            <a:picLocks noChangeAspect="1"/>
          </p:cNvPicPr>
          <p:nvPr/>
        </p:nvPicPr>
        <p:blipFill rotWithShape="1">
          <a:blip r:embed="rId2">
            <a:extLst>
              <a:ext uri="{28A0092B-C50C-407E-A947-70E740481C1C}">
                <a14:useLocalDpi xmlns:a14="http://schemas.microsoft.com/office/drawing/2010/main" val="0"/>
              </a:ext>
            </a:extLst>
          </a:blip>
          <a:srcRect t="22222" b="18955"/>
          <a:stretch/>
        </p:blipFill>
        <p:spPr>
          <a:xfrm>
            <a:off x="884734" y="1268760"/>
            <a:ext cx="7344816" cy="3240360"/>
          </a:xfrm>
          <a:prstGeom prst="rect">
            <a:avLst/>
          </a:prstGeom>
        </p:spPr>
      </p:pic>
    </p:spTree>
    <p:extLst>
      <p:ext uri="{BB962C8B-B14F-4D97-AF65-F5344CB8AC3E}">
        <p14:creationId xmlns:p14="http://schemas.microsoft.com/office/powerpoint/2010/main" val="106612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 8">
            <a:extLst>
              <a:ext uri="{FF2B5EF4-FFF2-40B4-BE49-F238E27FC236}">
                <a16:creationId xmlns:a16="http://schemas.microsoft.com/office/drawing/2014/main" id="{6FA8E4D3-5CDB-427F-8420-D18A41C3ECEC}"/>
              </a:ext>
            </a:extLst>
          </p:cNvPr>
          <p:cNvGraphicFramePr>
            <a:graphicFrameLocks noGrp="1"/>
          </p:cNvGraphicFramePr>
          <p:nvPr>
            <p:extLst>
              <p:ext uri="{D42A27DB-BD31-4B8C-83A1-F6EECF244321}">
                <p14:modId xmlns:p14="http://schemas.microsoft.com/office/powerpoint/2010/main" val="626021506"/>
              </p:ext>
            </p:extLst>
          </p:nvPr>
        </p:nvGraphicFramePr>
        <p:xfrm>
          <a:off x="458334" y="1340768"/>
          <a:ext cx="8123238" cy="1950285"/>
        </p:xfrm>
        <a:graphic>
          <a:graphicData uri="http://schemas.openxmlformats.org/drawingml/2006/table">
            <a:tbl>
              <a:tblPr>
                <a:tableStyleId>{5C22544A-7EE6-4342-B048-85BDC9FD1C3A}</a:tableStyleId>
              </a:tblPr>
              <a:tblGrid>
                <a:gridCol w="1303802">
                  <a:extLst>
                    <a:ext uri="{9D8B030D-6E8A-4147-A177-3AD203B41FA5}">
                      <a16:colId xmlns:a16="http://schemas.microsoft.com/office/drawing/2014/main" val="3157975154"/>
                    </a:ext>
                  </a:extLst>
                </a:gridCol>
                <a:gridCol w="2963009">
                  <a:extLst>
                    <a:ext uri="{9D8B030D-6E8A-4147-A177-3AD203B41FA5}">
                      <a16:colId xmlns:a16="http://schemas.microsoft.com/office/drawing/2014/main" val="1756621073"/>
                    </a:ext>
                  </a:extLst>
                </a:gridCol>
                <a:gridCol w="3353756">
                  <a:extLst>
                    <a:ext uri="{9D8B030D-6E8A-4147-A177-3AD203B41FA5}">
                      <a16:colId xmlns:a16="http://schemas.microsoft.com/office/drawing/2014/main" val="2298402315"/>
                    </a:ext>
                  </a:extLst>
                </a:gridCol>
                <a:gridCol w="502671">
                  <a:extLst>
                    <a:ext uri="{9D8B030D-6E8A-4147-A177-3AD203B41FA5}">
                      <a16:colId xmlns:a16="http://schemas.microsoft.com/office/drawing/2014/main" val="1958058705"/>
                    </a:ext>
                  </a:extLst>
                </a:gridCol>
              </a:tblGrid>
              <a:tr h="123734">
                <a:tc>
                  <a:txBody>
                    <a:bodyPr/>
                    <a:lstStyle/>
                    <a:p>
                      <a:pPr algn="l" fontAlgn="t"/>
                      <a:r>
                        <a:rPr lang="nl-NL" sz="700" b="1" u="none" strike="noStrike" dirty="0">
                          <a:effectLst/>
                        </a:rPr>
                        <a:t>Elsendorp Noord</a:t>
                      </a:r>
                      <a:endParaRPr lang="nl-NL" sz="700" b="1" i="0" u="none" strike="noStrike" dirty="0">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3377697602"/>
                  </a:ext>
                </a:extLst>
              </a:tr>
              <a:tr h="341742">
                <a:tc>
                  <a:txBody>
                    <a:bodyPr/>
                    <a:lstStyle/>
                    <a:p>
                      <a:pPr algn="l" fontAlgn="t"/>
                      <a:r>
                        <a:rPr lang="nl-NL" sz="700" u="none" strike="noStrike">
                          <a:effectLst/>
                        </a:rPr>
                        <a:t>parkeerplaatsen</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Parkeerplaatsen lopen voor opritten langs.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De strook voor de huizen langs is een zogenoemde rabatstrook. Deze strook heeft geen expliciete bestemming, hierop mag gewandeld worden, of gefietst, of geparkeerd. Parkeren voor een inrit (van een garage) mag niet.</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783405630"/>
                  </a:ext>
                </a:extLst>
              </a:tr>
              <a:tr h="341742">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Kan er net zoals in de parallelstraat een extra parkeerplek in het verlengde van de weg worden aangelegd?</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Op de aangegeven plek in de parallelstraat is geen parkeerplaats gelegen, dit is een uitrijstrook. Bij de aanleg van deze wijk is gerekend met de op dat moment geldende parkeernorm.</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3835497335"/>
                  </a:ext>
                </a:extLst>
              </a:tr>
              <a:tr h="117842">
                <a:tc>
                  <a:txBody>
                    <a:bodyPr/>
                    <a:lstStyle/>
                    <a:p>
                      <a:pPr algn="l" fontAlgn="t"/>
                      <a:r>
                        <a:rPr lang="nl-NL" sz="700" u="none" strike="noStrike">
                          <a:effectLst/>
                        </a:rPr>
                        <a:t>positief punt</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Ruim opgezette wijk.</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3575202012"/>
                  </a:ext>
                </a:extLst>
              </a:tr>
              <a:tr h="229792">
                <a:tc>
                  <a:txBody>
                    <a:bodyPr/>
                    <a:lstStyle/>
                    <a:p>
                      <a:pPr algn="l" fontAlgn="t"/>
                      <a:r>
                        <a:rPr lang="nl-NL" sz="700" u="none" strike="noStrike">
                          <a:effectLst/>
                        </a:rPr>
                        <a:t>groenstroken</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Groenstroken zijn nu net onderhouden, maar liggen er vaak onverzorgd bij.</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Er zijn vanuit Senzer 5 medewerkers actief in Milheeze/De Rips/Elsendorp. Het groenonderhoud voldoet aan de bij de gemeente vereiste beeldkwaliteit.</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3077641043"/>
                  </a:ext>
                </a:extLst>
              </a:tr>
              <a:tr h="565641">
                <a:tc>
                  <a:txBody>
                    <a:bodyPr/>
                    <a:lstStyle/>
                    <a:p>
                      <a:pPr algn="l" fontAlgn="t"/>
                      <a:r>
                        <a:rPr lang="nl-NL" sz="700" u="none" strike="noStrike">
                          <a:effectLst/>
                        </a:rPr>
                        <a:t>verkeersveiligheid</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Er wordt door sommige inwoners te hard gereden (foto 9).</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Een deel van de weg moet nog woonrijp worden gemaakt. Die wordt ingericht als 30km/u weg. De gemeente zorgt voor de fysieke inrichting van de wijk. Het is belangrijk dat inwoners ook eigen verantwoordelijkheid nemen voor hun gedrag, en dat men elkaar aangespreekt bij onveilig rijgedrag. Mogelijk kan een campagne in de Elsendorper hieraan bijdragen.</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inwoners Elsendorp/ gemeente</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1981582901"/>
                  </a:ext>
                </a:extLst>
              </a:tr>
              <a:tr h="229792">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Het was niet iedereen bekend wanneer deze weg woonrijp wordt gemaakt.</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Er zal een groter verspreidingsgebied worden bepaald voor informatiebrieven aan inwoners.</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dirty="0">
                          <a:effectLst/>
                        </a:rPr>
                        <a:t>gemeente</a:t>
                      </a:r>
                      <a:endParaRPr lang="nl-NL" sz="700" b="0" i="0" u="none" strike="noStrike" dirty="0">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252344782"/>
                  </a:ext>
                </a:extLst>
              </a:tr>
            </a:tbl>
          </a:graphicData>
        </a:graphic>
      </p:graphicFrame>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a:xfrm>
            <a:off x="457200" y="38100"/>
            <a:ext cx="6059016" cy="902970"/>
          </a:xfrm>
        </p:spPr>
        <p:txBody>
          <a:bodyPr/>
          <a:lstStyle/>
          <a:p>
            <a:r>
              <a:rPr lang="nl-NL" dirty="0"/>
              <a:t>5. Elsendorp Noord (vervolg)</a:t>
            </a:r>
          </a:p>
        </p:txBody>
      </p:sp>
      <p:pic>
        <p:nvPicPr>
          <p:cNvPr id="11" name="Afbeelding 10">
            <a:extLst>
              <a:ext uri="{FF2B5EF4-FFF2-40B4-BE49-F238E27FC236}">
                <a16:creationId xmlns:a16="http://schemas.microsoft.com/office/drawing/2014/main" id="{92E7E954-FFAB-4D2C-877A-7581CFA7668D}"/>
              </a:ext>
            </a:extLst>
          </p:cNvPr>
          <p:cNvPicPr>
            <a:picLocks noChangeAspect="1"/>
          </p:cNvPicPr>
          <p:nvPr/>
        </p:nvPicPr>
        <p:blipFill>
          <a:blip r:embed="rId2">
            <a:extLst>
              <a:ext uri="{28A0092B-C50C-407E-A947-70E740481C1C}">
                <a14:useLocalDpi xmlns:a14="http://schemas.microsoft.com/office/drawing/2010/main" val="0"/>
              </a:ext>
            </a:extLst>
          </a:blip>
          <a:srcRect l="956" r="956"/>
          <a:stretch/>
        </p:blipFill>
        <p:spPr>
          <a:xfrm>
            <a:off x="457200" y="3429000"/>
            <a:ext cx="2368614" cy="3219711"/>
          </a:xfrm>
          <a:prstGeom prst="rect">
            <a:avLst/>
          </a:prstGeom>
        </p:spPr>
      </p:pic>
      <p:graphicFrame>
        <p:nvGraphicFramePr>
          <p:cNvPr id="13" name="Tabel 12">
            <a:extLst>
              <a:ext uri="{FF2B5EF4-FFF2-40B4-BE49-F238E27FC236}">
                <a16:creationId xmlns:a16="http://schemas.microsoft.com/office/drawing/2014/main" id="{3CD6C4D7-556F-458E-9E03-661B187CBDD6}"/>
              </a:ext>
            </a:extLst>
          </p:cNvPr>
          <p:cNvGraphicFramePr>
            <a:graphicFrameLocks noGrp="1"/>
          </p:cNvGraphicFramePr>
          <p:nvPr>
            <p:extLst>
              <p:ext uri="{D42A27DB-BD31-4B8C-83A1-F6EECF244321}">
                <p14:modId xmlns:p14="http://schemas.microsoft.com/office/powerpoint/2010/main" val="3544418295"/>
              </p:ext>
            </p:extLst>
          </p:nvPr>
        </p:nvGraphicFramePr>
        <p:xfrm>
          <a:off x="457200" y="1483322"/>
          <a:ext cx="8123237" cy="1797090"/>
        </p:xfrm>
        <a:graphic>
          <a:graphicData uri="http://schemas.openxmlformats.org/drawingml/2006/table">
            <a:tbl>
              <a:tblPr>
                <a:tableStyleId>{5C22544A-7EE6-4342-B048-85BDC9FD1C3A}</a:tableStyleId>
              </a:tblPr>
              <a:tblGrid>
                <a:gridCol w="1303802">
                  <a:extLst>
                    <a:ext uri="{9D8B030D-6E8A-4147-A177-3AD203B41FA5}">
                      <a16:colId xmlns:a16="http://schemas.microsoft.com/office/drawing/2014/main" val="3194525795"/>
                    </a:ext>
                  </a:extLst>
                </a:gridCol>
                <a:gridCol w="2963008">
                  <a:extLst>
                    <a:ext uri="{9D8B030D-6E8A-4147-A177-3AD203B41FA5}">
                      <a16:colId xmlns:a16="http://schemas.microsoft.com/office/drawing/2014/main" val="1631943702"/>
                    </a:ext>
                  </a:extLst>
                </a:gridCol>
                <a:gridCol w="3353756">
                  <a:extLst>
                    <a:ext uri="{9D8B030D-6E8A-4147-A177-3AD203B41FA5}">
                      <a16:colId xmlns:a16="http://schemas.microsoft.com/office/drawing/2014/main" val="2073955281"/>
                    </a:ext>
                  </a:extLst>
                </a:gridCol>
                <a:gridCol w="502671">
                  <a:extLst>
                    <a:ext uri="{9D8B030D-6E8A-4147-A177-3AD203B41FA5}">
                      <a16:colId xmlns:a16="http://schemas.microsoft.com/office/drawing/2014/main" val="2188686948"/>
                    </a:ext>
                  </a:extLst>
                </a:gridCol>
              </a:tblGrid>
              <a:tr h="1797090">
                <a:tc>
                  <a:txBody>
                    <a:bodyPr/>
                    <a:lstStyle/>
                    <a:p>
                      <a:pPr algn="l" fontAlgn="t"/>
                      <a:r>
                        <a:rPr lang="nl-NL" sz="700" u="none" strike="noStrike" dirty="0">
                          <a:effectLst/>
                        </a:rPr>
                        <a:t>veiligheid speelplek</a:t>
                      </a:r>
                      <a:endParaRPr lang="nl-NL" sz="700" b="0" i="0" u="none" strike="noStrike" dirty="0">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dirty="0">
                          <a:effectLst/>
                        </a:rPr>
                        <a:t>Kinderen fietsen of rennen vanaf het speelveldje over de stoep rechtstreeks de weg op.</a:t>
                      </a:r>
                      <a:endParaRPr lang="nl-NL" sz="700" b="0" i="0" u="none" strike="noStrike" dirty="0">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dirty="0">
                          <a:effectLst/>
                        </a:rPr>
                        <a:t>De omgeving waarin het voetpad ligt is een informele. Een ‘zware’ verkeerskundige maatregel als het plaatsen van geleidehekken om (jonge) fietsers te weren van dit pad, is feitelijk ongewenst. Bewoners zowel als bezoekers mogen zich ervan bewust zijn dat kinderen in een woonwijk ook wel eens over voetpaden rijden. Alleen in situaties waar dit ongewenst is worden geleidehekken ofwel fietshekjes geplaatst. De doorgang tussen de geleidehekken moet verder zo ruim zijn dat alleen volwassen fietsers erdoor geremd worden; spelende kinderen ondervinden er nauwelijks hinder van. Geleidehekken bieden een gevoel van schijnveiligheid, waarbij de oplettendheid nog verder afneemt.</a:t>
                      </a:r>
                      <a:br>
                        <a:rPr lang="nl-NL" sz="700" u="none" strike="noStrike" dirty="0">
                          <a:effectLst/>
                        </a:rPr>
                      </a:br>
                      <a:r>
                        <a:rPr lang="nl-NL" sz="700" u="none" strike="noStrike" dirty="0">
                          <a:effectLst/>
                        </a:rPr>
                        <a:t>Ons advies is dan ook tweeërlei:</a:t>
                      </a:r>
                      <a:br>
                        <a:rPr lang="nl-NL" sz="700" u="none" strike="noStrike" dirty="0">
                          <a:effectLst/>
                        </a:rPr>
                      </a:br>
                      <a:r>
                        <a:rPr lang="nl-NL" sz="700" u="none" strike="noStrike" dirty="0">
                          <a:effectLst/>
                        </a:rPr>
                        <a:t>1. Laat de wijkbewoners een met hun kinderen een ontdekkingstocht uitvoeren door de wijk, bij voorkeur op de fiets en potentiële ‘gevaarpunten’ bespreken</a:t>
                      </a:r>
                      <a:br>
                        <a:rPr lang="nl-NL" sz="700" u="none" strike="noStrike" dirty="0">
                          <a:effectLst/>
                        </a:rPr>
                      </a:br>
                      <a:r>
                        <a:rPr lang="nl-NL" sz="700" u="none" strike="noStrike" dirty="0">
                          <a:effectLst/>
                        </a:rPr>
                        <a:t>2. Laat de wijkbewoners hun medebewoners aanspreken op hun (auto)rijgedrag als blijk wordt gegeven van risicovol gedrag.</a:t>
                      </a:r>
                      <a:br>
                        <a:rPr lang="nl-NL" sz="700" u="none" strike="noStrike" dirty="0">
                          <a:effectLst/>
                        </a:rPr>
                      </a:br>
                      <a:r>
                        <a:rPr lang="nl-NL" sz="700" u="none" strike="noStrike" dirty="0">
                          <a:effectLst/>
                        </a:rPr>
                        <a:t>3. Ouders kunnen tijdens het spelen pionnen plaatsen langs de rand van het voetpad.</a:t>
                      </a:r>
                      <a:endParaRPr lang="nl-NL" sz="700" b="0" i="0" u="none" strike="noStrike" dirty="0">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dirty="0">
                          <a:effectLst/>
                        </a:rPr>
                        <a:t>inwoners Elsendorp</a:t>
                      </a:r>
                      <a:endParaRPr lang="nl-NL" sz="700" b="0" i="0" u="none" strike="noStrike" dirty="0">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1963431198"/>
                  </a:ext>
                </a:extLst>
              </a:tr>
            </a:tbl>
          </a:graphicData>
        </a:graphic>
      </p:graphicFrame>
      <p:pic>
        <p:nvPicPr>
          <p:cNvPr id="14" name="Afbeelding 13">
            <a:extLst>
              <a:ext uri="{FF2B5EF4-FFF2-40B4-BE49-F238E27FC236}">
                <a16:creationId xmlns:a16="http://schemas.microsoft.com/office/drawing/2014/main" id="{B7B79EDA-94B1-4A08-B075-1E882720128C}"/>
              </a:ext>
            </a:extLst>
          </p:cNvPr>
          <p:cNvPicPr>
            <a:picLocks noChangeAspect="1"/>
          </p:cNvPicPr>
          <p:nvPr/>
        </p:nvPicPr>
        <p:blipFill rotWithShape="1">
          <a:blip r:embed="rId3"/>
          <a:srcRect l="12658" t="9596" r="18321"/>
          <a:stretch/>
        </p:blipFill>
        <p:spPr>
          <a:xfrm>
            <a:off x="5235140" y="3429000"/>
            <a:ext cx="3312369" cy="3219711"/>
          </a:xfrm>
          <a:prstGeom prst="rect">
            <a:avLst/>
          </a:prstGeom>
        </p:spPr>
      </p:pic>
      <p:sp>
        <p:nvSpPr>
          <p:cNvPr id="15" name="Ovaal 14">
            <a:extLst>
              <a:ext uri="{FF2B5EF4-FFF2-40B4-BE49-F238E27FC236}">
                <a16:creationId xmlns:a16="http://schemas.microsoft.com/office/drawing/2014/main" id="{0C29CD55-2787-4594-8316-4781DF9C58DF}"/>
              </a:ext>
            </a:extLst>
          </p:cNvPr>
          <p:cNvSpPr/>
          <p:nvPr/>
        </p:nvSpPr>
        <p:spPr>
          <a:xfrm>
            <a:off x="5829145" y="3429000"/>
            <a:ext cx="720080" cy="72008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06170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a:xfrm>
            <a:off x="457200" y="38100"/>
            <a:ext cx="6059016" cy="902970"/>
          </a:xfrm>
        </p:spPr>
        <p:txBody>
          <a:bodyPr/>
          <a:lstStyle/>
          <a:p>
            <a:r>
              <a:rPr lang="nl-NL" dirty="0"/>
              <a:t>5. Elsendorp Noord (vervolg)</a:t>
            </a:r>
          </a:p>
        </p:txBody>
      </p:sp>
      <p:graphicFrame>
        <p:nvGraphicFramePr>
          <p:cNvPr id="5" name="Tabel 4">
            <a:extLst>
              <a:ext uri="{FF2B5EF4-FFF2-40B4-BE49-F238E27FC236}">
                <a16:creationId xmlns:a16="http://schemas.microsoft.com/office/drawing/2014/main" id="{FF8D6045-B30C-4C99-B227-62F2D9B4631C}"/>
              </a:ext>
            </a:extLst>
          </p:cNvPr>
          <p:cNvGraphicFramePr>
            <a:graphicFrameLocks noGrp="1"/>
          </p:cNvGraphicFramePr>
          <p:nvPr/>
        </p:nvGraphicFramePr>
        <p:xfrm>
          <a:off x="458334" y="1340768"/>
          <a:ext cx="8123238" cy="1950285"/>
        </p:xfrm>
        <a:graphic>
          <a:graphicData uri="http://schemas.openxmlformats.org/drawingml/2006/table">
            <a:tbl>
              <a:tblPr>
                <a:tableStyleId>{5C22544A-7EE6-4342-B048-85BDC9FD1C3A}</a:tableStyleId>
              </a:tblPr>
              <a:tblGrid>
                <a:gridCol w="1303802">
                  <a:extLst>
                    <a:ext uri="{9D8B030D-6E8A-4147-A177-3AD203B41FA5}">
                      <a16:colId xmlns:a16="http://schemas.microsoft.com/office/drawing/2014/main" val="3157975154"/>
                    </a:ext>
                  </a:extLst>
                </a:gridCol>
                <a:gridCol w="2963009">
                  <a:extLst>
                    <a:ext uri="{9D8B030D-6E8A-4147-A177-3AD203B41FA5}">
                      <a16:colId xmlns:a16="http://schemas.microsoft.com/office/drawing/2014/main" val="1756621073"/>
                    </a:ext>
                  </a:extLst>
                </a:gridCol>
                <a:gridCol w="3353756">
                  <a:extLst>
                    <a:ext uri="{9D8B030D-6E8A-4147-A177-3AD203B41FA5}">
                      <a16:colId xmlns:a16="http://schemas.microsoft.com/office/drawing/2014/main" val="2298402315"/>
                    </a:ext>
                  </a:extLst>
                </a:gridCol>
                <a:gridCol w="502671">
                  <a:extLst>
                    <a:ext uri="{9D8B030D-6E8A-4147-A177-3AD203B41FA5}">
                      <a16:colId xmlns:a16="http://schemas.microsoft.com/office/drawing/2014/main" val="1958058705"/>
                    </a:ext>
                  </a:extLst>
                </a:gridCol>
              </a:tblGrid>
              <a:tr h="123734">
                <a:tc>
                  <a:txBody>
                    <a:bodyPr/>
                    <a:lstStyle/>
                    <a:p>
                      <a:pPr algn="l" fontAlgn="t"/>
                      <a:r>
                        <a:rPr lang="nl-NL" sz="700" b="1" u="none" strike="noStrike" dirty="0">
                          <a:effectLst/>
                        </a:rPr>
                        <a:t>Elsendorp Noord</a:t>
                      </a:r>
                      <a:endParaRPr lang="nl-NL" sz="700" b="1" i="0" u="none" strike="noStrike" dirty="0">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3377697602"/>
                  </a:ext>
                </a:extLst>
              </a:tr>
              <a:tr h="341742">
                <a:tc>
                  <a:txBody>
                    <a:bodyPr/>
                    <a:lstStyle/>
                    <a:p>
                      <a:pPr algn="l" fontAlgn="t"/>
                      <a:r>
                        <a:rPr lang="nl-NL" sz="700" u="none" strike="noStrike">
                          <a:effectLst/>
                        </a:rPr>
                        <a:t>parkeerplaatsen</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Parkeerplaatsen lopen voor opritten langs.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De strook voor de huizen langs is een zogenoemde rabatstrook. Deze strook heeft geen expliciete bestemming, hierop mag gewandeld worden, of gefietst, of geparkeerd. Parkeren voor een inrit (van een garage) mag niet.</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783405630"/>
                  </a:ext>
                </a:extLst>
              </a:tr>
              <a:tr h="341742">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Kan er net zoals in de parallelstraat een extra parkeerplek in het verlengde van de weg worden aangelegd?</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Op de aangegeven plek in de parallelstraat is geen parkeerplaats gelegen, dit is een uitrijstrook. Bij de aanleg van deze wijk is gerekend met de op dat moment geldende parkeernorm.</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3835497335"/>
                  </a:ext>
                </a:extLst>
              </a:tr>
              <a:tr h="117842">
                <a:tc>
                  <a:txBody>
                    <a:bodyPr/>
                    <a:lstStyle/>
                    <a:p>
                      <a:pPr algn="l" fontAlgn="t"/>
                      <a:r>
                        <a:rPr lang="nl-NL" sz="700" u="none" strike="noStrike">
                          <a:effectLst/>
                        </a:rPr>
                        <a:t>positief punt</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Ruim opgezette wijk.</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3575202012"/>
                  </a:ext>
                </a:extLst>
              </a:tr>
              <a:tr h="229792">
                <a:tc>
                  <a:txBody>
                    <a:bodyPr/>
                    <a:lstStyle/>
                    <a:p>
                      <a:pPr algn="l" fontAlgn="t"/>
                      <a:r>
                        <a:rPr lang="nl-NL" sz="700" u="none" strike="noStrike">
                          <a:effectLst/>
                        </a:rPr>
                        <a:t>groenstroken</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Groenstroken zijn nu net onderhouden, maar liggen er vaak onverzorgd bij.</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Er zijn vanuit Senzer 5 medewerkers actief in Milheeze/De Rips/Elsendorp. Het groenonderhoud voldoet aan de bij de gemeente vereiste beeldkwaliteit.</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3077641043"/>
                  </a:ext>
                </a:extLst>
              </a:tr>
              <a:tr h="565641">
                <a:tc>
                  <a:txBody>
                    <a:bodyPr/>
                    <a:lstStyle/>
                    <a:p>
                      <a:pPr algn="l" fontAlgn="t"/>
                      <a:r>
                        <a:rPr lang="nl-NL" sz="700" u="none" strike="noStrike">
                          <a:effectLst/>
                        </a:rPr>
                        <a:t>verkeersveiligheid</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dirty="0">
                          <a:effectLst/>
                        </a:rPr>
                        <a:t>Er wordt door sommige inwoners te hard gereden.</a:t>
                      </a:r>
                      <a:endParaRPr lang="nl-NL" sz="700" b="0" i="0" u="none" strike="noStrike" dirty="0">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Een deel van de weg moet nog woonrijp worden gemaakt. Die wordt ingericht als 30km/u weg. De gemeente zorgt voor de fysieke inrichting van de wijk. Het is belangrijk dat inwoners ook eigen verantwoordelijkheid nemen voor hun gedrag, en dat men elkaar aangespreekt bij onveilig rijgedrag. Mogelijk kan een campagne in de Elsendorper hieraan bijdragen.</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inwoners Elsendorp/ gemeente</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1981582901"/>
                  </a:ext>
                </a:extLst>
              </a:tr>
              <a:tr h="229792">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Het was niet iedereen bekend wanneer deze weg woonrijp wordt gemaakt.</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Er zal een groter verspreidingsgebied worden bepaald voor informatiebrieven aan inwoners.</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dirty="0">
                          <a:effectLst/>
                        </a:rPr>
                        <a:t>gemeente</a:t>
                      </a:r>
                      <a:endParaRPr lang="nl-NL" sz="700" b="0" i="0" u="none" strike="noStrike" dirty="0">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252344782"/>
                  </a:ext>
                </a:extLst>
              </a:tr>
            </a:tbl>
          </a:graphicData>
        </a:graphic>
      </p:graphicFrame>
      <p:pic>
        <p:nvPicPr>
          <p:cNvPr id="13" name="Afbeelding 12">
            <a:extLst>
              <a:ext uri="{FF2B5EF4-FFF2-40B4-BE49-F238E27FC236}">
                <a16:creationId xmlns:a16="http://schemas.microsoft.com/office/drawing/2014/main" id="{DC8F3D25-2563-4F4D-BD28-9AA342E915B6}"/>
              </a:ext>
            </a:extLst>
          </p:cNvPr>
          <p:cNvPicPr>
            <a:picLocks noChangeAspect="1"/>
          </p:cNvPicPr>
          <p:nvPr/>
        </p:nvPicPr>
        <p:blipFill rotWithShape="1">
          <a:blip r:embed="rId2"/>
          <a:srcRect l="12658" t="9596" r="18321"/>
          <a:stretch/>
        </p:blipFill>
        <p:spPr>
          <a:xfrm>
            <a:off x="5235140" y="3429000"/>
            <a:ext cx="3312369" cy="3219711"/>
          </a:xfrm>
          <a:prstGeom prst="rect">
            <a:avLst/>
          </a:prstGeom>
        </p:spPr>
      </p:pic>
      <p:sp>
        <p:nvSpPr>
          <p:cNvPr id="14" name="Ovaal 13">
            <a:extLst>
              <a:ext uri="{FF2B5EF4-FFF2-40B4-BE49-F238E27FC236}">
                <a16:creationId xmlns:a16="http://schemas.microsoft.com/office/drawing/2014/main" id="{836F1DF5-37FE-496F-9338-C8C4C3444197}"/>
              </a:ext>
            </a:extLst>
          </p:cNvPr>
          <p:cNvSpPr/>
          <p:nvPr/>
        </p:nvSpPr>
        <p:spPr>
          <a:xfrm>
            <a:off x="5257502" y="3479540"/>
            <a:ext cx="720080" cy="72008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a:extLst>
              <a:ext uri="{FF2B5EF4-FFF2-40B4-BE49-F238E27FC236}">
                <a16:creationId xmlns:a16="http://schemas.microsoft.com/office/drawing/2014/main" id="{8D6FEB01-1852-42F1-B755-3842BA49182D}"/>
              </a:ext>
            </a:extLst>
          </p:cNvPr>
          <p:cNvPicPr>
            <a:picLocks noChangeAspect="1"/>
          </p:cNvPicPr>
          <p:nvPr/>
        </p:nvPicPr>
        <p:blipFill>
          <a:blip r:embed="rId3">
            <a:extLst>
              <a:ext uri="{28A0092B-C50C-407E-A947-70E740481C1C}">
                <a14:useLocalDpi xmlns:a14="http://schemas.microsoft.com/office/drawing/2010/main" val="0"/>
              </a:ext>
            </a:extLst>
          </a:blip>
          <a:srcRect l="2825" r="2825"/>
          <a:stretch/>
        </p:blipFill>
        <p:spPr>
          <a:xfrm>
            <a:off x="421428" y="3429001"/>
            <a:ext cx="2278363" cy="3219710"/>
          </a:xfrm>
          <a:prstGeom prst="rect">
            <a:avLst/>
          </a:prstGeom>
        </p:spPr>
      </p:pic>
      <p:graphicFrame>
        <p:nvGraphicFramePr>
          <p:cNvPr id="3" name="Tabel 2">
            <a:extLst>
              <a:ext uri="{FF2B5EF4-FFF2-40B4-BE49-F238E27FC236}">
                <a16:creationId xmlns:a16="http://schemas.microsoft.com/office/drawing/2014/main" id="{EF5D4C0F-616D-4655-B02D-C72CB0D1A20A}"/>
              </a:ext>
            </a:extLst>
          </p:cNvPr>
          <p:cNvGraphicFramePr>
            <a:graphicFrameLocks noGrp="1"/>
          </p:cNvGraphicFramePr>
          <p:nvPr>
            <p:extLst>
              <p:ext uri="{D42A27DB-BD31-4B8C-83A1-F6EECF244321}">
                <p14:modId xmlns:p14="http://schemas.microsoft.com/office/powerpoint/2010/main" val="2897920399"/>
              </p:ext>
            </p:extLst>
          </p:nvPr>
        </p:nvGraphicFramePr>
        <p:xfrm>
          <a:off x="458334" y="1460282"/>
          <a:ext cx="8123238" cy="1899744"/>
        </p:xfrm>
        <a:graphic>
          <a:graphicData uri="http://schemas.openxmlformats.org/drawingml/2006/table">
            <a:tbl>
              <a:tblPr>
                <a:tableStyleId>{5C22544A-7EE6-4342-B048-85BDC9FD1C3A}</a:tableStyleId>
              </a:tblPr>
              <a:tblGrid>
                <a:gridCol w="1303802">
                  <a:extLst>
                    <a:ext uri="{9D8B030D-6E8A-4147-A177-3AD203B41FA5}">
                      <a16:colId xmlns:a16="http://schemas.microsoft.com/office/drawing/2014/main" val="4052466119"/>
                    </a:ext>
                  </a:extLst>
                </a:gridCol>
                <a:gridCol w="2963009">
                  <a:extLst>
                    <a:ext uri="{9D8B030D-6E8A-4147-A177-3AD203B41FA5}">
                      <a16:colId xmlns:a16="http://schemas.microsoft.com/office/drawing/2014/main" val="75866686"/>
                    </a:ext>
                  </a:extLst>
                </a:gridCol>
                <a:gridCol w="3353756">
                  <a:extLst>
                    <a:ext uri="{9D8B030D-6E8A-4147-A177-3AD203B41FA5}">
                      <a16:colId xmlns:a16="http://schemas.microsoft.com/office/drawing/2014/main" val="2193683758"/>
                    </a:ext>
                  </a:extLst>
                </a:gridCol>
                <a:gridCol w="502671">
                  <a:extLst>
                    <a:ext uri="{9D8B030D-6E8A-4147-A177-3AD203B41FA5}">
                      <a16:colId xmlns:a16="http://schemas.microsoft.com/office/drawing/2014/main" val="394309750"/>
                    </a:ext>
                  </a:extLst>
                </a:gridCol>
              </a:tblGrid>
              <a:tr h="677591">
                <a:tc>
                  <a:txBody>
                    <a:bodyPr/>
                    <a:lstStyle/>
                    <a:p>
                      <a:pPr algn="l" fontAlgn="t"/>
                      <a:r>
                        <a:rPr lang="nl-NL" sz="700" u="none" strike="noStrike">
                          <a:effectLst/>
                        </a:rPr>
                        <a:t>ventweg</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dirty="0">
                          <a:effectLst/>
                        </a:rPr>
                        <a:t>De aankomst via de ventweg is niet aansprekend. De betonplaten geven geluidoverlast. Het is het aangezicht van de gemeente. Worden de ventwegen onderhouden. Wordt de toegangsweg naar Elsendorp Noord opgeknapt? Wordt deze weg nog dichtgezet? Er bestaat vanuit de inwoners geen voorkeur, maar wel graag mooi maken.</a:t>
                      </a:r>
                      <a:endParaRPr lang="nl-NL" sz="700" b="0" i="0" u="none" strike="noStrike" dirty="0">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dirty="0">
                          <a:effectLst/>
                        </a:rPr>
                        <a:t>De ventweg is in december 2021 nog geïnspecteerd i.v.m. geluidoverlast. De betonplaten worden omhoog gedrukt door wortels. Er zijn eerder al maatregelen getroffen om het hoogteverschil tussen onderlinge betonplaten aan te pakken. Om de problematiek definitief aan te pakken is een intensieve renovatie van de weg nodig, waarbij ook naar de boomwortels moet worden gekeken. Momenteel is een dergelijke renovatie niet in de meerjarenplanning opgenomen.</a:t>
                      </a:r>
                      <a:endParaRPr lang="nl-NL" sz="700" b="0" i="1" u="none" strike="noStrike" dirty="0">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gemeente</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144529735"/>
                  </a:ext>
                </a:extLst>
              </a:tr>
              <a:tr h="353526">
                <a:tc>
                  <a:txBody>
                    <a:bodyPr/>
                    <a:lstStyle/>
                    <a:p>
                      <a:pPr algn="l" fontAlgn="t"/>
                      <a:r>
                        <a:rPr lang="nl-NL" sz="700" u="none" strike="noStrike">
                          <a:effectLst/>
                        </a:rPr>
                        <a:t>groenstrook De Grootstraat</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dirty="0">
                          <a:solidFill>
                            <a:schemeClr val="tx1"/>
                          </a:solidFill>
                          <a:effectLst/>
                        </a:rPr>
                        <a:t>Het ligt er rommelig bij.</a:t>
                      </a:r>
                      <a:endParaRPr lang="nl-NL" sz="700" b="0" i="0" u="none" strike="noStrike" dirty="0">
                        <a:solidFill>
                          <a:schemeClr val="tx1"/>
                        </a:solidFill>
                        <a:effectLst/>
                        <a:latin typeface="Arial" panose="020B0604020202020204" pitchFamily="34" charset="0"/>
                      </a:endParaRPr>
                    </a:p>
                  </a:txBody>
                  <a:tcPr marL="5892" marR="5892" marT="5892" marB="0"/>
                </a:tc>
                <a:tc>
                  <a:txBody>
                    <a:bodyPr/>
                    <a:lstStyle/>
                    <a:p>
                      <a:pPr algn="l" fontAlgn="t"/>
                      <a:r>
                        <a:rPr lang="nl-NL" sz="700" u="none" strike="noStrike" dirty="0">
                          <a:solidFill>
                            <a:schemeClr val="tx1"/>
                          </a:solidFill>
                          <a:effectLst/>
                        </a:rPr>
                        <a:t>Het beleid is hier 'natuurlijk onderhoud'. Bomen worden om de drie jaar gekeurd of ze gesnoeid moeten worden. De volgende keuring vindt plaats in 2024. Er is doorgegeven dat de eerste meter gras gesnoeid dient te worden. Dit zal extra worden gecontroleerd.</a:t>
                      </a:r>
                      <a:endParaRPr lang="nl-NL" sz="700" b="0" i="0" u="none" strike="noStrike" dirty="0">
                        <a:solidFill>
                          <a:schemeClr val="tx1"/>
                        </a:solidFill>
                        <a:effectLst/>
                        <a:latin typeface="Arial" panose="020B0604020202020204" pitchFamily="34" charset="0"/>
                      </a:endParaRPr>
                    </a:p>
                  </a:txBody>
                  <a:tcPr marL="5892" marR="5892" marT="5892" marB="0"/>
                </a:tc>
                <a:tc>
                  <a:txBody>
                    <a:bodyPr/>
                    <a:lstStyle/>
                    <a:p>
                      <a:pPr algn="l" fontAlgn="t"/>
                      <a:r>
                        <a:rPr lang="nl-NL" sz="700" u="none" strike="noStrike">
                          <a:effectLst/>
                        </a:rPr>
                        <a:t>gemeente</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2332066143"/>
                  </a:ext>
                </a:extLst>
              </a:tr>
              <a:tr h="789541">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solidFill>
                            <a:schemeClr val="tx1"/>
                          </a:solidFill>
                          <a:effectLst/>
                        </a:rPr>
                        <a:t>Er ligt gedumpt afval.</a:t>
                      </a:r>
                      <a:endParaRPr lang="nl-NL" sz="700" b="0" i="0" u="none" strike="noStrike">
                        <a:solidFill>
                          <a:schemeClr val="tx1"/>
                        </a:solidFill>
                        <a:effectLst/>
                        <a:latin typeface="Arial" panose="020B0604020202020204" pitchFamily="34" charset="0"/>
                      </a:endParaRPr>
                    </a:p>
                  </a:txBody>
                  <a:tcPr marL="5892" marR="5892" marT="5892" marB="0"/>
                </a:tc>
                <a:tc>
                  <a:txBody>
                    <a:bodyPr/>
                    <a:lstStyle/>
                    <a:p>
                      <a:pPr algn="l" fontAlgn="t"/>
                      <a:r>
                        <a:rPr lang="nl-NL" sz="700" u="none" strike="noStrike" dirty="0">
                          <a:solidFill>
                            <a:schemeClr val="tx1"/>
                          </a:solidFill>
                          <a:effectLst/>
                        </a:rPr>
                        <a:t>Het is niet het beleid om zwerfafval direct weg te halen, dan wordt de </a:t>
                      </a:r>
                      <a:r>
                        <a:rPr lang="nl-NL" sz="700" u="none" strike="noStrike" dirty="0" err="1">
                          <a:solidFill>
                            <a:schemeClr val="tx1"/>
                          </a:solidFill>
                          <a:effectLst/>
                        </a:rPr>
                        <a:t>dumper</a:t>
                      </a:r>
                      <a:r>
                        <a:rPr lang="nl-NL" sz="700" u="none" strike="noStrike" dirty="0">
                          <a:solidFill>
                            <a:schemeClr val="tx1"/>
                          </a:solidFill>
                          <a:effectLst/>
                        </a:rPr>
                        <a:t> 'beloond'. Het gaat hier ook om eigen verantwoordelijkheid. We vragen inwoners elkaar aan te spreken als je ziet dat er afval wordt gedumpt, of een campagne te plaatsen in de Elsendorper. Groenafval kan gratis naar de milieustraat worden gebracht. Als dat niet lukt dan kan gekeken worden of de </a:t>
                      </a:r>
                      <a:r>
                        <a:rPr lang="nl-NL" sz="700" u="none" strike="noStrike" dirty="0" err="1">
                          <a:solidFill>
                            <a:schemeClr val="tx1"/>
                          </a:solidFill>
                          <a:effectLst/>
                        </a:rPr>
                        <a:t>kliko</a:t>
                      </a:r>
                      <a:r>
                        <a:rPr lang="nl-NL" sz="700" u="none" strike="noStrike" dirty="0">
                          <a:solidFill>
                            <a:schemeClr val="tx1"/>
                          </a:solidFill>
                          <a:effectLst/>
                        </a:rPr>
                        <a:t> van de buurman kan worden geleend of het afval een week in eigen tuin kan blijven liggen. De BOA zal een extra controle ronde doen tegen dumpafval.</a:t>
                      </a:r>
                      <a:endParaRPr lang="nl-NL" sz="700" b="0" i="0" u="none" strike="noStrike" dirty="0">
                        <a:solidFill>
                          <a:schemeClr val="tx1"/>
                        </a:solidFill>
                        <a:effectLst/>
                        <a:latin typeface="Arial" panose="020B0604020202020204" pitchFamily="34" charset="0"/>
                      </a:endParaRPr>
                    </a:p>
                  </a:txBody>
                  <a:tcPr marL="5892" marR="5892" marT="5892" marB="0"/>
                </a:tc>
                <a:tc>
                  <a:txBody>
                    <a:bodyPr/>
                    <a:lstStyle/>
                    <a:p>
                      <a:pPr algn="l" fontAlgn="t"/>
                      <a:r>
                        <a:rPr lang="nl-NL" sz="700" u="none" strike="noStrike" dirty="0">
                          <a:effectLst/>
                        </a:rPr>
                        <a:t>inwoners Elsendorp/ gemeente</a:t>
                      </a:r>
                      <a:endParaRPr lang="nl-NL" sz="700" b="0" i="0" u="none" strike="noStrike" dirty="0">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2708861311"/>
                  </a:ext>
                </a:extLst>
              </a:tr>
            </a:tbl>
          </a:graphicData>
        </a:graphic>
      </p:graphicFrame>
    </p:spTree>
    <p:extLst>
      <p:ext uri="{BB962C8B-B14F-4D97-AF65-F5344CB8AC3E}">
        <p14:creationId xmlns:p14="http://schemas.microsoft.com/office/powerpoint/2010/main" val="150014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B34CA111-8AF3-44C2-BC05-56D729729C2E}"/>
              </a:ext>
            </a:extLst>
          </p:cNvPr>
          <p:cNvPicPr>
            <a:picLocks noChangeAspect="1"/>
          </p:cNvPicPr>
          <p:nvPr/>
        </p:nvPicPr>
        <p:blipFill rotWithShape="1">
          <a:blip r:embed="rId2"/>
          <a:srcRect l="12658" t="18180" r="18321"/>
          <a:stretch/>
        </p:blipFill>
        <p:spPr>
          <a:xfrm>
            <a:off x="5235140" y="3734721"/>
            <a:ext cx="3312369" cy="2913990"/>
          </a:xfrm>
          <a:prstGeom prst="rect">
            <a:avLst/>
          </a:prstGeom>
        </p:spPr>
      </p:pic>
      <p:pic>
        <p:nvPicPr>
          <p:cNvPr id="15" name="Afbeelding 14">
            <a:extLst>
              <a:ext uri="{FF2B5EF4-FFF2-40B4-BE49-F238E27FC236}">
                <a16:creationId xmlns:a16="http://schemas.microsoft.com/office/drawing/2014/main" id="{2FC6ADBB-AD3B-4568-9D77-EAC912DB0DCE}"/>
              </a:ext>
            </a:extLst>
          </p:cNvPr>
          <p:cNvPicPr>
            <a:picLocks noChangeAspect="1"/>
          </p:cNvPicPr>
          <p:nvPr/>
        </p:nvPicPr>
        <p:blipFill rotWithShape="1">
          <a:blip r:embed="rId3">
            <a:extLst>
              <a:ext uri="{28A0092B-C50C-407E-A947-70E740481C1C}">
                <a14:useLocalDpi xmlns:a14="http://schemas.microsoft.com/office/drawing/2010/main" val="0"/>
              </a:ext>
            </a:extLst>
          </a:blip>
          <a:srcRect l="157" t="1397" r="-157" b="6335"/>
          <a:stretch/>
        </p:blipFill>
        <p:spPr>
          <a:xfrm>
            <a:off x="2786868" y="3734721"/>
            <a:ext cx="2368614" cy="2913990"/>
          </a:xfrm>
          <a:prstGeom prst="rect">
            <a:avLst/>
          </a:prstGeom>
        </p:spPr>
      </p:pic>
      <p:pic>
        <p:nvPicPr>
          <p:cNvPr id="14" name="Afbeelding 13">
            <a:extLst>
              <a:ext uri="{FF2B5EF4-FFF2-40B4-BE49-F238E27FC236}">
                <a16:creationId xmlns:a16="http://schemas.microsoft.com/office/drawing/2014/main" id="{26DEDD7B-E524-4BE9-BFCD-6920B5194DC9}"/>
              </a:ext>
            </a:extLst>
          </p:cNvPr>
          <p:cNvPicPr>
            <a:picLocks noChangeAspect="1"/>
          </p:cNvPicPr>
          <p:nvPr/>
        </p:nvPicPr>
        <p:blipFill>
          <a:blip r:embed="rId4">
            <a:extLst>
              <a:ext uri="{28A0092B-C50C-407E-A947-70E740481C1C}">
                <a14:useLocalDpi xmlns:a14="http://schemas.microsoft.com/office/drawing/2010/main" val="0"/>
              </a:ext>
            </a:extLst>
          </a:blip>
          <a:srcRect t="2038" b="2038"/>
          <a:stretch/>
        </p:blipFill>
        <p:spPr>
          <a:xfrm>
            <a:off x="421428" y="3734721"/>
            <a:ext cx="2278363" cy="2913989"/>
          </a:xfrm>
          <a:prstGeom prst="rect">
            <a:avLst/>
          </a:prstGeom>
        </p:spPr>
      </p:pic>
      <p:graphicFrame>
        <p:nvGraphicFramePr>
          <p:cNvPr id="4" name="Tabel 3">
            <a:extLst>
              <a:ext uri="{FF2B5EF4-FFF2-40B4-BE49-F238E27FC236}">
                <a16:creationId xmlns:a16="http://schemas.microsoft.com/office/drawing/2014/main" id="{408628A6-8480-47A3-92A8-713E00D3EBEB}"/>
              </a:ext>
            </a:extLst>
          </p:cNvPr>
          <p:cNvGraphicFramePr>
            <a:graphicFrameLocks noGrp="1"/>
          </p:cNvGraphicFramePr>
          <p:nvPr/>
        </p:nvGraphicFramePr>
        <p:xfrm>
          <a:off x="424271" y="1340768"/>
          <a:ext cx="8123238" cy="1620328"/>
        </p:xfrm>
        <a:graphic>
          <a:graphicData uri="http://schemas.openxmlformats.org/drawingml/2006/table">
            <a:tbl>
              <a:tblPr>
                <a:tableStyleId>{5C22544A-7EE6-4342-B048-85BDC9FD1C3A}</a:tableStyleId>
              </a:tblPr>
              <a:tblGrid>
                <a:gridCol w="1303802">
                  <a:extLst>
                    <a:ext uri="{9D8B030D-6E8A-4147-A177-3AD203B41FA5}">
                      <a16:colId xmlns:a16="http://schemas.microsoft.com/office/drawing/2014/main" val="283678531"/>
                    </a:ext>
                  </a:extLst>
                </a:gridCol>
                <a:gridCol w="2963009">
                  <a:extLst>
                    <a:ext uri="{9D8B030D-6E8A-4147-A177-3AD203B41FA5}">
                      <a16:colId xmlns:a16="http://schemas.microsoft.com/office/drawing/2014/main" val="362859553"/>
                    </a:ext>
                  </a:extLst>
                </a:gridCol>
                <a:gridCol w="3353756">
                  <a:extLst>
                    <a:ext uri="{9D8B030D-6E8A-4147-A177-3AD203B41FA5}">
                      <a16:colId xmlns:a16="http://schemas.microsoft.com/office/drawing/2014/main" val="2561719590"/>
                    </a:ext>
                  </a:extLst>
                </a:gridCol>
                <a:gridCol w="502671">
                  <a:extLst>
                    <a:ext uri="{9D8B030D-6E8A-4147-A177-3AD203B41FA5}">
                      <a16:colId xmlns:a16="http://schemas.microsoft.com/office/drawing/2014/main" val="4236539502"/>
                    </a:ext>
                  </a:extLst>
                </a:gridCol>
              </a:tblGrid>
              <a:tr h="123734">
                <a:tc>
                  <a:txBody>
                    <a:bodyPr/>
                    <a:lstStyle/>
                    <a:p>
                      <a:pPr algn="l" fontAlgn="t"/>
                      <a:r>
                        <a:rPr lang="nl-NL" sz="700" b="1" u="none" strike="noStrike" dirty="0">
                          <a:effectLst/>
                        </a:rPr>
                        <a:t>Van Musschenbroekstraat</a:t>
                      </a:r>
                      <a:endParaRPr lang="nl-NL" sz="700" b="1" i="0" u="none" strike="noStrike" dirty="0">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3377394822"/>
                  </a:ext>
                </a:extLst>
              </a:tr>
              <a:tr h="229792">
                <a:tc>
                  <a:txBody>
                    <a:bodyPr/>
                    <a:lstStyle/>
                    <a:p>
                      <a:pPr algn="l" fontAlgn="t"/>
                      <a:r>
                        <a:rPr lang="nl-NL" sz="700" u="none" strike="noStrike">
                          <a:effectLst/>
                        </a:rPr>
                        <a:t>groenstrook</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Het groen in deze straat wordt niet goed bijgehouden. Graskanten van het grasveld groeien over de randen heen (foto 1).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Senzer heeft de randen van de betreffende grasvelden gesneden en opgeruimd.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gemeente</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354686003"/>
                  </a:ext>
                </a:extLst>
              </a:tr>
              <a:tr h="341742">
                <a:tc>
                  <a:txBody>
                    <a:bodyPr/>
                    <a:lstStyle/>
                    <a:p>
                      <a:pPr algn="l" fontAlgn="t"/>
                      <a:r>
                        <a:rPr lang="nl-NL" sz="700" u="none" strike="noStrike" dirty="0">
                          <a:effectLst/>
                        </a:rPr>
                        <a:t> </a:t>
                      </a:r>
                      <a:endParaRPr lang="nl-NL" sz="700" b="0" i="0" u="none" strike="noStrike" dirty="0">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Aangroei in plantvakken is niet vruchtbaar (foto 2).</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Er wordt momenteel samen met inwoners een nieuw plan gemaakt voor de begroeiing in deze vlakken. Zodra de nieuwe begroeiing staat wordt de aangroei beter.</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inwoners Elsendorp/ gemeente</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1007398641"/>
                  </a:ext>
                </a:extLst>
              </a:tr>
              <a:tr h="229792">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Bij nr. 53 staat een scheefstaande boom. Die is momenteel vastgezet, maar oogt nog steeds onveilig.</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De boom is vanwege veiligheidsredenen per direct verwijderd. De kapvergunning is met terugwerkende kracht aangevraagd.</a:t>
                      </a:r>
                      <a:endParaRPr lang="nl-NL" sz="700" b="0" i="1"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gemeente</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3181157161"/>
                  </a:ext>
                </a:extLst>
              </a:tr>
              <a:tr h="123734">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Er zijn klachten over het maaiprocede bij de sloot.</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Maaiprocede sloot is met inwoners besproken, dit gebeurt 1-2x jaar.</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2823174834"/>
                  </a:ext>
                </a:extLst>
              </a:tr>
              <a:tr h="229792">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Bij het hondenuitlaatveldje wordt maar 1 meter van het grasveld gemaaid.</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Dit hoort inderdaad niet, er is vóór de Kijk in de Wijk al gecommuniceerd met de maaier dat er meer dan 1 meter moet worden gemaaid.</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290019540"/>
                  </a:ext>
                </a:extLst>
              </a:tr>
              <a:tr h="341742">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Als hier auto's staan kan de maaier niet alle stukken op het grasveld maaien. Als er gecommuniceerd wordt welke dag de maaier komt kunnen inwoners hun auto wegzetten tijdens het maaien.</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De maaier komt in principe in Elsendorp op vrijdagmiddag langs. Dit kan incidenteel een andere dag zijn i.v.m. feestdagen of uitgelopen andere werkzaamheden.</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dirty="0">
                          <a:effectLst/>
                        </a:rPr>
                        <a:t> </a:t>
                      </a:r>
                      <a:endParaRPr lang="nl-NL" sz="700" b="0" i="0" u="none" strike="noStrike" dirty="0">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678017083"/>
                  </a:ext>
                </a:extLst>
              </a:tr>
            </a:tbl>
          </a:graphicData>
        </a:graphic>
      </p:graphicFrame>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a:xfrm>
            <a:off x="457200" y="38100"/>
            <a:ext cx="5987008" cy="902970"/>
          </a:xfrm>
        </p:spPr>
        <p:txBody>
          <a:bodyPr/>
          <a:lstStyle/>
          <a:p>
            <a:r>
              <a:rPr lang="nl-NL" dirty="0"/>
              <a:t>6. St. Christoffelplein/-</a:t>
            </a:r>
            <a:r>
              <a:rPr lang="nl-NL" dirty="0" err="1"/>
              <a:t>str</a:t>
            </a:r>
            <a:r>
              <a:rPr lang="nl-NL" dirty="0"/>
              <a:t>.</a:t>
            </a:r>
          </a:p>
        </p:txBody>
      </p:sp>
      <p:sp>
        <p:nvSpPr>
          <p:cNvPr id="13" name="Ovaal 12">
            <a:extLst>
              <a:ext uri="{FF2B5EF4-FFF2-40B4-BE49-F238E27FC236}">
                <a16:creationId xmlns:a16="http://schemas.microsoft.com/office/drawing/2014/main" id="{8007ED6D-3866-45E3-8959-2838B357195A}"/>
              </a:ext>
            </a:extLst>
          </p:cNvPr>
          <p:cNvSpPr/>
          <p:nvPr/>
        </p:nvSpPr>
        <p:spPr>
          <a:xfrm>
            <a:off x="6531284" y="4749198"/>
            <a:ext cx="720080" cy="72008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3" name="Tabel 2">
            <a:extLst>
              <a:ext uri="{FF2B5EF4-FFF2-40B4-BE49-F238E27FC236}">
                <a16:creationId xmlns:a16="http://schemas.microsoft.com/office/drawing/2014/main" id="{CB61FFEE-E5AE-4D8A-9F3B-1465377459DB}"/>
              </a:ext>
            </a:extLst>
          </p:cNvPr>
          <p:cNvGraphicFramePr>
            <a:graphicFrameLocks noGrp="1"/>
          </p:cNvGraphicFramePr>
          <p:nvPr/>
        </p:nvGraphicFramePr>
        <p:xfrm>
          <a:off x="422850" y="1466266"/>
          <a:ext cx="8123238" cy="1838335"/>
        </p:xfrm>
        <a:graphic>
          <a:graphicData uri="http://schemas.openxmlformats.org/drawingml/2006/table">
            <a:tbl>
              <a:tblPr>
                <a:tableStyleId>{5C22544A-7EE6-4342-B048-85BDC9FD1C3A}</a:tableStyleId>
              </a:tblPr>
              <a:tblGrid>
                <a:gridCol w="1303802">
                  <a:extLst>
                    <a:ext uri="{9D8B030D-6E8A-4147-A177-3AD203B41FA5}">
                      <a16:colId xmlns:a16="http://schemas.microsoft.com/office/drawing/2014/main" val="3549991949"/>
                    </a:ext>
                  </a:extLst>
                </a:gridCol>
                <a:gridCol w="2963009">
                  <a:extLst>
                    <a:ext uri="{9D8B030D-6E8A-4147-A177-3AD203B41FA5}">
                      <a16:colId xmlns:a16="http://schemas.microsoft.com/office/drawing/2014/main" val="2133332621"/>
                    </a:ext>
                  </a:extLst>
                </a:gridCol>
                <a:gridCol w="3353756">
                  <a:extLst>
                    <a:ext uri="{9D8B030D-6E8A-4147-A177-3AD203B41FA5}">
                      <a16:colId xmlns:a16="http://schemas.microsoft.com/office/drawing/2014/main" val="1484425214"/>
                    </a:ext>
                  </a:extLst>
                </a:gridCol>
                <a:gridCol w="502671">
                  <a:extLst>
                    <a:ext uri="{9D8B030D-6E8A-4147-A177-3AD203B41FA5}">
                      <a16:colId xmlns:a16="http://schemas.microsoft.com/office/drawing/2014/main" val="525891102"/>
                    </a:ext>
                  </a:extLst>
                </a:gridCol>
              </a:tblGrid>
              <a:tr h="229792">
                <a:tc>
                  <a:txBody>
                    <a:bodyPr/>
                    <a:lstStyle/>
                    <a:p>
                      <a:pPr algn="l" fontAlgn="t"/>
                      <a:r>
                        <a:rPr lang="nl-NL" sz="700" u="none" strike="noStrike">
                          <a:effectLst/>
                        </a:rPr>
                        <a:t>positief punt</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Als er gebeld wordt met de gemeente over achterstallig onderhoud, wordt dit direct opgepakt. Dat wordt gewaardeerd.</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585744713"/>
                  </a:ext>
                </a:extLst>
              </a:tr>
              <a:tr h="701160">
                <a:tc>
                  <a:txBody>
                    <a:bodyPr/>
                    <a:lstStyle/>
                    <a:p>
                      <a:pPr algn="l" fontAlgn="t"/>
                      <a:r>
                        <a:rPr lang="nl-NL" sz="700" u="none" strike="noStrike" dirty="0">
                          <a:effectLst/>
                        </a:rPr>
                        <a:t>speeltuin</a:t>
                      </a:r>
                      <a:endParaRPr lang="nl-NL" sz="700" b="0" i="0" u="none" strike="noStrike" dirty="0">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Wat is het beleid voor onderhoud en vervanging van speeltoestellen? (foto 3)</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Elsendorp was aan de beurt voor een ronde vervanging, maar dat is gepauzeerd i.v.m. het nieuwe speelbeleid dat vastgesteld gaat worden. Na vaststelling van het speelbeleid door de raad wordt buurt betrokken bij de plannen. Indien toestellen in de tussentijd niet voldoen, worden ze vervangen. De wip voldoet niet meer. Deze is inmiddels verwijderd en wordt binnenkort vervangen door een nieuwe wip. Er moet rekening worden gehouden met een levertijd van 14 weken+.</a:t>
                      </a:r>
                      <a:endParaRPr lang="nl-NL" sz="700" b="0" i="1"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gemeente</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4142763356"/>
                  </a:ext>
                </a:extLst>
              </a:tr>
              <a:tr h="677591">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Het zand lijkt niet te worden onderhouden of vervangen.</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Inspectie, keuring en (indien nodig) onderhoud vinden jaarlijks plaats. Er is geen beleid om speelzand structureel te vervangen; onderhoud gebeurt op basis van de inspectie. We willen als gemeente toe naar het zeven van zand (duurzamer). De buurt geeft aan vooral graag op de hoogte te worden gehouden. Na vaststelling van het nieuwe speelbeleid later dit jaar door de raad zullen inwoners actief worden betrokken bij de plannen voor renovatie in Elsendorp.</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dirty="0">
                          <a:effectLst/>
                        </a:rPr>
                        <a:t>gemeente</a:t>
                      </a:r>
                      <a:endParaRPr lang="nl-NL" sz="700" b="0" i="0" u="none" strike="noStrike" dirty="0">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4136744414"/>
                  </a:ext>
                </a:extLst>
              </a:tr>
              <a:tr h="229792">
                <a:tc>
                  <a:txBody>
                    <a:bodyPr/>
                    <a:lstStyle/>
                    <a:p>
                      <a:pPr algn="l" fontAlgn="t"/>
                      <a:r>
                        <a:rPr lang="nl-NL" sz="700" u="none" strike="noStrike">
                          <a:effectLst/>
                        </a:rPr>
                        <a:t> </a:t>
                      </a:r>
                      <a:endParaRPr lang="nl-NL" sz="700" b="1"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dirty="0">
                          <a:effectLst/>
                        </a:rPr>
                        <a:t>De zandniveau in de speeltuin is te laag. Er zijn kuilen, vanaf de entree is er een flinke afstap naar het zand (foto 4) en de olifant zweeft (foto 5).</a:t>
                      </a:r>
                      <a:endParaRPr lang="nl-NL" sz="700" b="0" i="0" u="none" strike="noStrike" dirty="0">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Het zandniveau is door de buitendienst aangevuld met 5m3 zand.</a:t>
                      </a:r>
                      <a:endParaRPr lang="nl-NL" sz="700" b="0" i="1"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dirty="0">
                          <a:effectLst/>
                        </a:rPr>
                        <a:t>gemeente</a:t>
                      </a:r>
                      <a:endParaRPr lang="nl-NL" sz="700" b="0" i="0" u="none" strike="noStrike" dirty="0">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727856808"/>
                  </a:ext>
                </a:extLst>
              </a:tr>
            </a:tbl>
          </a:graphicData>
        </a:graphic>
      </p:graphicFrame>
      <p:graphicFrame>
        <p:nvGraphicFramePr>
          <p:cNvPr id="5" name="Tabel 4">
            <a:extLst>
              <a:ext uri="{FF2B5EF4-FFF2-40B4-BE49-F238E27FC236}">
                <a16:creationId xmlns:a16="http://schemas.microsoft.com/office/drawing/2014/main" id="{DF382EDD-6070-4F14-A80F-121F7D64A7BB}"/>
              </a:ext>
            </a:extLst>
          </p:cNvPr>
          <p:cNvGraphicFramePr>
            <a:graphicFrameLocks noGrp="1"/>
          </p:cNvGraphicFramePr>
          <p:nvPr>
            <p:extLst>
              <p:ext uri="{D42A27DB-BD31-4B8C-83A1-F6EECF244321}">
                <p14:modId xmlns:p14="http://schemas.microsoft.com/office/powerpoint/2010/main" val="2936464877"/>
              </p:ext>
            </p:extLst>
          </p:nvPr>
        </p:nvGraphicFramePr>
        <p:xfrm>
          <a:off x="429654" y="1340768"/>
          <a:ext cx="8123238" cy="2268456"/>
        </p:xfrm>
        <a:graphic>
          <a:graphicData uri="http://schemas.openxmlformats.org/drawingml/2006/table">
            <a:tbl>
              <a:tblPr>
                <a:tableStyleId>{5C22544A-7EE6-4342-B048-85BDC9FD1C3A}</a:tableStyleId>
              </a:tblPr>
              <a:tblGrid>
                <a:gridCol w="1303802">
                  <a:extLst>
                    <a:ext uri="{9D8B030D-6E8A-4147-A177-3AD203B41FA5}">
                      <a16:colId xmlns:a16="http://schemas.microsoft.com/office/drawing/2014/main" val="4105067479"/>
                    </a:ext>
                  </a:extLst>
                </a:gridCol>
                <a:gridCol w="2963009">
                  <a:extLst>
                    <a:ext uri="{9D8B030D-6E8A-4147-A177-3AD203B41FA5}">
                      <a16:colId xmlns:a16="http://schemas.microsoft.com/office/drawing/2014/main" val="2792052722"/>
                    </a:ext>
                  </a:extLst>
                </a:gridCol>
                <a:gridCol w="3353756">
                  <a:extLst>
                    <a:ext uri="{9D8B030D-6E8A-4147-A177-3AD203B41FA5}">
                      <a16:colId xmlns:a16="http://schemas.microsoft.com/office/drawing/2014/main" val="3875227414"/>
                    </a:ext>
                  </a:extLst>
                </a:gridCol>
                <a:gridCol w="502671">
                  <a:extLst>
                    <a:ext uri="{9D8B030D-6E8A-4147-A177-3AD203B41FA5}">
                      <a16:colId xmlns:a16="http://schemas.microsoft.com/office/drawing/2014/main" val="3391467568"/>
                    </a:ext>
                  </a:extLst>
                </a:gridCol>
              </a:tblGrid>
              <a:tr h="123734">
                <a:tc>
                  <a:txBody>
                    <a:bodyPr/>
                    <a:lstStyle/>
                    <a:p>
                      <a:pPr algn="l" fontAlgn="t"/>
                      <a:r>
                        <a:rPr lang="nl-NL" sz="700" b="1" u="none" strike="noStrike" dirty="0">
                          <a:effectLst/>
                        </a:rPr>
                        <a:t>St. Christoffelplein/-straat</a:t>
                      </a:r>
                      <a:endParaRPr lang="nl-NL" sz="700" b="1" i="0" u="none" strike="noStrike" dirty="0">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1026217785"/>
                  </a:ext>
                </a:extLst>
              </a:tr>
              <a:tr h="677591">
                <a:tc>
                  <a:txBody>
                    <a:bodyPr/>
                    <a:lstStyle/>
                    <a:p>
                      <a:pPr algn="l" fontAlgn="t"/>
                      <a:r>
                        <a:rPr lang="nl-NL" sz="700" u="none" strike="noStrike">
                          <a:effectLst/>
                        </a:rPr>
                        <a:t>groenonderhoud</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dirty="0">
                          <a:effectLst/>
                        </a:rPr>
                        <a:t>Het geschoffelde groen blijft liggen.</a:t>
                      </a:r>
                      <a:endParaRPr lang="nl-NL" sz="700" b="0" i="0" u="none" strike="noStrike" dirty="0">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Het geschoffelde groen wordt achtergelaten. Dit scheelt een ophaalronde en zo zorgt het achtergelaten groen voor voeding in de bodem. Om te voorkomen dat het achtergelaten groen weer aangroeit wordt er zoveel mogelijk geschoffeld als het droog weer is. Het groen voldoet aan de bij de gemeente vereiste beeldkwaliteit. Lege stukken worden bijgeplant. Het is wel de bedoeling dat zand dat over de rand terecht is gekomen wordt teruggeveegd. Dit is aan Senzer doorgegeven.</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gemeente</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420697703"/>
                  </a:ext>
                </a:extLst>
              </a:tr>
              <a:tr h="447799">
                <a:tc>
                  <a:txBody>
                    <a:bodyPr/>
                    <a:lstStyle/>
                    <a:p>
                      <a:pPr algn="l" fontAlgn="t"/>
                      <a:r>
                        <a:rPr lang="nl-NL" sz="700" u="none" strike="noStrike">
                          <a:effectLst/>
                        </a:rPr>
                        <a:t>indeling</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dirty="0">
                          <a:effectLst/>
                        </a:rPr>
                        <a:t>Het trottoir is te smal.</a:t>
                      </a:r>
                      <a:endParaRPr lang="nl-NL" sz="700" b="0" i="0" u="none" strike="noStrike" dirty="0">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dirty="0">
                          <a:effectLst/>
                        </a:rPr>
                        <a:t>In 2027 staat de herinrichting van deze straat in de planning. Bewoners zullen inspraak krijgen in de nieuwe plannen. Belangrijk aandachtspunt is dat particuliere heggen ook goed worden bijgehouden om de volledige breedte van het trottoir te kunnen blijven benutten. </a:t>
                      </a:r>
                      <a:endParaRPr lang="nl-NL" sz="700" b="0" i="0" u="none" strike="noStrike" dirty="0">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inwoners Elsendorp/ gemeente</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820430073"/>
                  </a:ext>
                </a:extLst>
              </a:tr>
              <a:tr h="453691">
                <a:tc>
                  <a:txBody>
                    <a:bodyPr/>
                    <a:lstStyle/>
                    <a:p>
                      <a:pPr algn="l" fontAlgn="t"/>
                      <a:r>
                        <a:rPr lang="nl-NL" sz="700" u="none" strike="noStrike">
                          <a:effectLst/>
                        </a:rPr>
                        <a:t>plein</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Vanuit de Commissie 1500 zijn er i.s.m. Goed Wonen a.h.v. visieavonden plannen in de maak voor een nieuwe inrichting van het plein. Wordt er vanuit de gemeente aansluiting gezocht met het plan bij de herinrichting van de straat?</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Als de plannen bij de gemeente bekend zijn in de vorm van een principeverzoek, dan wordt hier vanzelfsprekend aansluiting bij gezocht.</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442290830"/>
                  </a:ext>
                </a:extLst>
              </a:tr>
              <a:tr h="565641">
                <a:tc>
                  <a:txBody>
                    <a:bodyPr/>
                    <a:lstStyle/>
                    <a:p>
                      <a:pPr algn="l" fontAlgn="t"/>
                      <a:r>
                        <a:rPr lang="nl-NL" sz="700" u="none" strike="noStrike">
                          <a:effectLst/>
                        </a:rPr>
                        <a:t>aangezicht gemeente</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Rotondes naar Elsendorp toe mogen fraaier.</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dirty="0">
                          <a:effectLst/>
                        </a:rPr>
                        <a:t>De wens is bekend bij de gemeente en is door Dorpsoverleg Elsendorp meegenomen in de dorpsvisie. De wegen en rotondes vallen onder de verantwoordelijkheid van de provincie Noord-Brabant. Daar is deze wens door Dorpsoverleg Elsendorp en de gemeente al vaker onder de aandacht gebracht. Het Dorpsoverleg is aanspreekpersoon hiervoor.</a:t>
                      </a:r>
                      <a:endParaRPr lang="nl-NL" sz="700" b="0" i="0" u="none" strike="noStrike" dirty="0">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dirty="0">
                          <a:effectLst/>
                        </a:rPr>
                        <a:t>dorps-overleg Elsendorp/ gemeente</a:t>
                      </a:r>
                      <a:endParaRPr lang="nl-NL" sz="700" b="0" i="0" u="none" strike="noStrike" dirty="0">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1732414052"/>
                  </a:ext>
                </a:extLst>
              </a:tr>
            </a:tbl>
          </a:graphicData>
        </a:graphic>
      </p:graphicFrame>
    </p:spTree>
    <p:extLst>
      <p:ext uri="{BB962C8B-B14F-4D97-AF65-F5344CB8AC3E}">
        <p14:creationId xmlns:p14="http://schemas.microsoft.com/office/powerpoint/2010/main" val="1528011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B34CA111-8AF3-44C2-BC05-56D729729C2E}"/>
              </a:ext>
            </a:extLst>
          </p:cNvPr>
          <p:cNvPicPr>
            <a:picLocks noChangeAspect="1"/>
          </p:cNvPicPr>
          <p:nvPr/>
        </p:nvPicPr>
        <p:blipFill rotWithShape="1">
          <a:blip r:embed="rId2"/>
          <a:srcRect l="12658" t="18180" r="18321"/>
          <a:stretch/>
        </p:blipFill>
        <p:spPr>
          <a:xfrm>
            <a:off x="5235140" y="3734721"/>
            <a:ext cx="3312369" cy="2913990"/>
          </a:xfrm>
          <a:prstGeom prst="rect">
            <a:avLst/>
          </a:prstGeom>
        </p:spPr>
      </p:pic>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a:xfrm>
            <a:off x="457200" y="38100"/>
            <a:ext cx="5987008" cy="902970"/>
          </a:xfrm>
        </p:spPr>
        <p:txBody>
          <a:bodyPr/>
          <a:lstStyle/>
          <a:p>
            <a:r>
              <a:rPr lang="nl-NL" dirty="0"/>
              <a:t>7. Christoffelbosje</a:t>
            </a:r>
          </a:p>
        </p:txBody>
      </p:sp>
      <p:sp>
        <p:nvSpPr>
          <p:cNvPr id="13" name="Ovaal 12">
            <a:extLst>
              <a:ext uri="{FF2B5EF4-FFF2-40B4-BE49-F238E27FC236}">
                <a16:creationId xmlns:a16="http://schemas.microsoft.com/office/drawing/2014/main" id="{8007ED6D-3866-45E3-8959-2838B357195A}"/>
              </a:ext>
            </a:extLst>
          </p:cNvPr>
          <p:cNvSpPr/>
          <p:nvPr/>
        </p:nvSpPr>
        <p:spPr>
          <a:xfrm>
            <a:off x="5436096" y="5929700"/>
            <a:ext cx="720080" cy="72008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6" name="Tabel 5">
            <a:extLst>
              <a:ext uri="{FF2B5EF4-FFF2-40B4-BE49-F238E27FC236}">
                <a16:creationId xmlns:a16="http://schemas.microsoft.com/office/drawing/2014/main" id="{9C105CD6-8229-4FE4-8241-50B4E2E2C1B9}"/>
              </a:ext>
            </a:extLst>
          </p:cNvPr>
          <p:cNvGraphicFramePr>
            <a:graphicFrameLocks noGrp="1"/>
          </p:cNvGraphicFramePr>
          <p:nvPr>
            <p:extLst>
              <p:ext uri="{D42A27DB-BD31-4B8C-83A1-F6EECF244321}">
                <p14:modId xmlns:p14="http://schemas.microsoft.com/office/powerpoint/2010/main" val="1251222295"/>
              </p:ext>
            </p:extLst>
          </p:nvPr>
        </p:nvGraphicFramePr>
        <p:xfrm>
          <a:off x="436458" y="1344827"/>
          <a:ext cx="8123238" cy="913275"/>
        </p:xfrm>
        <a:graphic>
          <a:graphicData uri="http://schemas.openxmlformats.org/drawingml/2006/table">
            <a:tbl>
              <a:tblPr>
                <a:tableStyleId>{5C22544A-7EE6-4342-B048-85BDC9FD1C3A}</a:tableStyleId>
              </a:tblPr>
              <a:tblGrid>
                <a:gridCol w="1303802">
                  <a:extLst>
                    <a:ext uri="{9D8B030D-6E8A-4147-A177-3AD203B41FA5}">
                      <a16:colId xmlns:a16="http://schemas.microsoft.com/office/drawing/2014/main" val="81464374"/>
                    </a:ext>
                  </a:extLst>
                </a:gridCol>
                <a:gridCol w="2963009">
                  <a:extLst>
                    <a:ext uri="{9D8B030D-6E8A-4147-A177-3AD203B41FA5}">
                      <a16:colId xmlns:a16="http://schemas.microsoft.com/office/drawing/2014/main" val="2990647284"/>
                    </a:ext>
                  </a:extLst>
                </a:gridCol>
                <a:gridCol w="3353756">
                  <a:extLst>
                    <a:ext uri="{9D8B030D-6E8A-4147-A177-3AD203B41FA5}">
                      <a16:colId xmlns:a16="http://schemas.microsoft.com/office/drawing/2014/main" val="3404617989"/>
                    </a:ext>
                  </a:extLst>
                </a:gridCol>
                <a:gridCol w="502671">
                  <a:extLst>
                    <a:ext uri="{9D8B030D-6E8A-4147-A177-3AD203B41FA5}">
                      <a16:colId xmlns:a16="http://schemas.microsoft.com/office/drawing/2014/main" val="970139419"/>
                    </a:ext>
                  </a:extLst>
                </a:gridCol>
              </a:tblGrid>
              <a:tr h="123734">
                <a:tc>
                  <a:txBody>
                    <a:bodyPr/>
                    <a:lstStyle/>
                    <a:p>
                      <a:pPr algn="l" fontAlgn="t"/>
                      <a:r>
                        <a:rPr lang="nl-NL" sz="700" b="1" u="none" strike="noStrike" dirty="0">
                          <a:effectLst/>
                        </a:rPr>
                        <a:t>Christoffelbosje</a:t>
                      </a:r>
                      <a:endParaRPr lang="nl-NL" sz="700" b="1" i="0" u="none" strike="noStrike" dirty="0">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2936265065"/>
                  </a:ext>
                </a:extLst>
              </a:tr>
              <a:tr h="789541">
                <a:tc>
                  <a:txBody>
                    <a:bodyPr/>
                    <a:lstStyle/>
                    <a:p>
                      <a:pPr algn="l" fontAlgn="t"/>
                      <a:r>
                        <a:rPr lang="nl-NL" sz="700" u="none" strike="noStrike">
                          <a:effectLst/>
                        </a:rPr>
                        <a:t>wat gaat ermee gebeuren</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dirty="0">
                          <a:effectLst/>
                        </a:rPr>
                        <a:t>Het Christoffelbosje ligt langs 1 van de rotondes Elsendorp in. Er ligt ook een fietsroute langs. Het wordt nu niet echt gebruikt, dus is er in 2020 een plan ingediend voor een beweeg-/speelbos. Wat is de status?</a:t>
                      </a:r>
                      <a:endParaRPr lang="nl-NL" sz="700" b="0" i="0" u="none" strike="noStrike" dirty="0">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Het meest recente ontwerp dat bekend is bij de gemeente is dat van januari 2020. Dat is destijds afgewezen omdat het te gecultiveerd is en ten koste zou gaan van de biodiversiteit. De meerwaarde door de toevoeging van bewegen/spelen was niet voldoende om dat te compenseren. Er zijn geluiden dat in andere kernen de tuinen niet zo goed gebruikt worden. Het is belangrijk om hier een goed plan voor te maken: enquête uitzetten onder inwoners om draagvlak en wensen te polsen, doelgroep bepalen, verenigingen betrekken, onderhoudsplan bepalen.</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dirty="0">
                          <a:effectLst/>
                        </a:rPr>
                        <a:t>inwoners Elsendorp</a:t>
                      </a:r>
                      <a:endParaRPr lang="nl-NL" sz="700" b="0" i="0" u="none" strike="noStrike" dirty="0">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2917043126"/>
                  </a:ext>
                </a:extLst>
              </a:tr>
            </a:tbl>
          </a:graphicData>
        </a:graphic>
      </p:graphicFrame>
      <p:pic>
        <p:nvPicPr>
          <p:cNvPr id="11" name="Afbeelding 10">
            <a:extLst>
              <a:ext uri="{FF2B5EF4-FFF2-40B4-BE49-F238E27FC236}">
                <a16:creationId xmlns:a16="http://schemas.microsoft.com/office/drawing/2014/main" id="{D0DC4477-9BF2-47AF-9DC8-E95C1A357B24}"/>
              </a:ext>
            </a:extLst>
          </p:cNvPr>
          <p:cNvPicPr>
            <a:picLocks noChangeAspect="1"/>
          </p:cNvPicPr>
          <p:nvPr/>
        </p:nvPicPr>
        <p:blipFill rotWithShape="1">
          <a:blip r:embed="rId3">
            <a:extLst>
              <a:ext uri="{28A0092B-C50C-407E-A947-70E740481C1C}">
                <a14:useLocalDpi xmlns:a14="http://schemas.microsoft.com/office/drawing/2010/main" val="0"/>
              </a:ext>
            </a:extLst>
          </a:blip>
          <a:srcRect t="6172"/>
          <a:stretch/>
        </p:blipFill>
        <p:spPr>
          <a:xfrm>
            <a:off x="436459" y="3734719"/>
            <a:ext cx="4155438" cy="2913991"/>
          </a:xfrm>
          <a:prstGeom prst="rect">
            <a:avLst/>
          </a:prstGeom>
        </p:spPr>
      </p:pic>
    </p:spTree>
    <p:extLst>
      <p:ext uri="{BB962C8B-B14F-4D97-AF65-F5344CB8AC3E}">
        <p14:creationId xmlns:p14="http://schemas.microsoft.com/office/powerpoint/2010/main" val="2332964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a:xfrm>
            <a:off x="457200" y="38100"/>
            <a:ext cx="5987008" cy="902970"/>
          </a:xfrm>
        </p:spPr>
        <p:txBody>
          <a:bodyPr/>
          <a:lstStyle/>
          <a:p>
            <a:r>
              <a:rPr lang="nl-NL" dirty="0"/>
              <a:t>+ Kruispunt Keizersberg</a:t>
            </a:r>
          </a:p>
        </p:txBody>
      </p:sp>
      <p:graphicFrame>
        <p:nvGraphicFramePr>
          <p:cNvPr id="6" name="Tabel 5">
            <a:extLst>
              <a:ext uri="{FF2B5EF4-FFF2-40B4-BE49-F238E27FC236}">
                <a16:creationId xmlns:a16="http://schemas.microsoft.com/office/drawing/2014/main" id="{9C105CD6-8229-4FE4-8241-50B4E2E2C1B9}"/>
              </a:ext>
            </a:extLst>
          </p:cNvPr>
          <p:cNvGraphicFramePr>
            <a:graphicFrameLocks noGrp="1"/>
          </p:cNvGraphicFramePr>
          <p:nvPr>
            <p:extLst>
              <p:ext uri="{D42A27DB-BD31-4B8C-83A1-F6EECF244321}">
                <p14:modId xmlns:p14="http://schemas.microsoft.com/office/powerpoint/2010/main" val="1947386934"/>
              </p:ext>
            </p:extLst>
          </p:nvPr>
        </p:nvGraphicFramePr>
        <p:xfrm>
          <a:off x="436458" y="1344827"/>
          <a:ext cx="8167990" cy="917353"/>
        </p:xfrm>
        <a:graphic>
          <a:graphicData uri="http://schemas.openxmlformats.org/drawingml/2006/table">
            <a:tbl>
              <a:tblPr>
                <a:tableStyleId>{5C22544A-7EE6-4342-B048-85BDC9FD1C3A}</a:tableStyleId>
              </a:tblPr>
              <a:tblGrid>
                <a:gridCol w="1472988">
                  <a:extLst>
                    <a:ext uri="{9D8B030D-6E8A-4147-A177-3AD203B41FA5}">
                      <a16:colId xmlns:a16="http://schemas.microsoft.com/office/drawing/2014/main" val="81464374"/>
                    </a:ext>
                  </a:extLst>
                </a:gridCol>
                <a:gridCol w="5614882">
                  <a:extLst>
                    <a:ext uri="{9D8B030D-6E8A-4147-A177-3AD203B41FA5}">
                      <a16:colId xmlns:a16="http://schemas.microsoft.com/office/drawing/2014/main" val="2990647284"/>
                    </a:ext>
                  </a:extLst>
                </a:gridCol>
                <a:gridCol w="1080120">
                  <a:extLst>
                    <a:ext uri="{9D8B030D-6E8A-4147-A177-3AD203B41FA5}">
                      <a16:colId xmlns:a16="http://schemas.microsoft.com/office/drawing/2014/main" val="1689630292"/>
                    </a:ext>
                  </a:extLst>
                </a:gridCol>
              </a:tblGrid>
              <a:tr h="123734">
                <a:tc>
                  <a:txBody>
                    <a:bodyPr/>
                    <a:lstStyle/>
                    <a:p>
                      <a:pPr algn="l" fontAlgn="t"/>
                      <a:r>
                        <a:rPr lang="nl-NL" sz="800" b="1" u="none" strike="noStrike" dirty="0">
                          <a:effectLst/>
                          <a:latin typeface="+mj-lt"/>
                        </a:rPr>
                        <a:t>Kruispunt Keizersberg</a:t>
                      </a:r>
                      <a:endParaRPr lang="nl-NL" sz="800" b="1" i="0" u="none" strike="noStrike" dirty="0">
                        <a:solidFill>
                          <a:srgbClr val="000000"/>
                        </a:solidFill>
                        <a:effectLst/>
                        <a:latin typeface="+mj-lt"/>
                      </a:endParaRPr>
                    </a:p>
                  </a:txBody>
                  <a:tcPr marL="5892" marR="5892" marT="5892" marB="0"/>
                </a:tc>
                <a:tc>
                  <a:txBody>
                    <a:bodyPr/>
                    <a:lstStyle/>
                    <a:p>
                      <a:pPr algn="l" fontAlgn="t"/>
                      <a:r>
                        <a:rPr lang="nl-NL" sz="800" u="none" strike="noStrike">
                          <a:effectLst/>
                          <a:latin typeface="+mj-lt"/>
                        </a:rPr>
                        <a:t> </a:t>
                      </a:r>
                      <a:endParaRPr lang="nl-NL" sz="800" b="0" i="0" u="none" strike="noStrike">
                        <a:solidFill>
                          <a:srgbClr val="000000"/>
                        </a:solidFill>
                        <a:effectLst/>
                        <a:latin typeface="+mj-lt"/>
                      </a:endParaRPr>
                    </a:p>
                  </a:txBody>
                  <a:tcPr marL="5892" marR="5892" marT="5892" marB="0"/>
                </a:tc>
                <a:tc>
                  <a:txBody>
                    <a:bodyPr/>
                    <a:lstStyle/>
                    <a:p>
                      <a:pPr algn="l" fontAlgn="t"/>
                      <a:endParaRPr lang="nl-NL" sz="800" b="0" i="0" u="none" strike="noStrike">
                        <a:solidFill>
                          <a:srgbClr val="000000"/>
                        </a:solidFill>
                        <a:effectLst/>
                        <a:latin typeface="+mj-lt"/>
                      </a:endParaRPr>
                    </a:p>
                  </a:txBody>
                  <a:tcPr marL="5892" marR="5892" marT="5892" marB="0"/>
                </a:tc>
                <a:extLst>
                  <a:ext uri="{0D108BD9-81ED-4DB2-BD59-A6C34878D82A}">
                    <a16:rowId xmlns:a16="http://schemas.microsoft.com/office/drawing/2014/main" val="2936265065"/>
                  </a:ext>
                </a:extLst>
              </a:tr>
              <a:tr h="789541">
                <a:tc>
                  <a:txBody>
                    <a:bodyPr/>
                    <a:lstStyle/>
                    <a:p>
                      <a:pPr algn="l" fontAlgn="t"/>
                      <a:r>
                        <a:rPr lang="nl-NL" sz="800" b="0" i="0" u="none" strike="noStrike" dirty="0">
                          <a:solidFill>
                            <a:srgbClr val="000000"/>
                          </a:solidFill>
                          <a:effectLst/>
                          <a:latin typeface="+mj-lt"/>
                        </a:rPr>
                        <a:t>Onveilige situatie kruispunt Keizersberg-</a:t>
                      </a:r>
                      <a:r>
                        <a:rPr lang="nl-NL" sz="800" b="0" i="0" u="none" strike="noStrike" dirty="0" err="1">
                          <a:solidFill>
                            <a:srgbClr val="000000"/>
                          </a:solidFill>
                          <a:effectLst/>
                          <a:latin typeface="+mj-lt"/>
                        </a:rPr>
                        <a:t>Zeelandsedijk</a:t>
                      </a:r>
                      <a:endParaRPr lang="nl-NL" sz="800" b="0" i="0" u="none" strike="noStrike" dirty="0">
                        <a:solidFill>
                          <a:srgbClr val="000000"/>
                        </a:solidFill>
                        <a:effectLst/>
                        <a:latin typeface="+mj-lt"/>
                      </a:endParaRPr>
                    </a:p>
                  </a:txBody>
                  <a:tcPr marL="5892" marR="5892" marT="5892"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i="1" kern="1200" dirty="0">
                          <a:solidFill>
                            <a:schemeClr val="dk1"/>
                          </a:solidFill>
                          <a:effectLst/>
                          <a:latin typeface="+mn-lt"/>
                          <a:ea typeface="+mn-ea"/>
                          <a:cs typeface="+mn-cs"/>
                        </a:rPr>
                        <a:t>Het betreft hier een provinciale kruising. </a:t>
                      </a:r>
                      <a:r>
                        <a:rPr lang="nl-NL" sz="800" i="1" kern="1200" dirty="0">
                          <a:solidFill>
                            <a:schemeClr val="dk1"/>
                          </a:solidFill>
                          <a:effectLst/>
                          <a:latin typeface="+mj-lt"/>
                          <a:ea typeface="+mn-ea"/>
                          <a:cs typeface="+mn-cs"/>
                        </a:rPr>
                        <a:t>Sinds 2014 hebben er geen geregistreerde ongevallen plaatsgevonden. Op websites waar deze kruising wordt beoordeeld aan de hand van cijfers, vorm en inrichting wordt geen aanleiding gegeven om aan deze kruising een hogere prioriteit te geven dan aan kruisingen of oversteekplaatsen waar wel ongevallen plaatsvinden. </a:t>
                      </a:r>
                      <a:r>
                        <a:rPr lang="nl-NL" sz="800" i="1" kern="1200" dirty="0">
                          <a:solidFill>
                            <a:schemeClr val="dk1"/>
                          </a:solidFill>
                          <a:effectLst/>
                          <a:latin typeface="+mn-lt"/>
                          <a:ea typeface="+mn-ea"/>
                          <a:cs typeface="+mn-cs"/>
                        </a:rPr>
                        <a:t>Onze verwachting is dus dat de provincie op basis van de bij ons bekende gegevens </a:t>
                      </a:r>
                      <a:r>
                        <a:rPr lang="nl-NL" sz="800" i="1" u="none" kern="1200" dirty="0">
                          <a:solidFill>
                            <a:schemeClr val="dk1"/>
                          </a:solidFill>
                          <a:effectLst/>
                          <a:latin typeface="+mn-lt"/>
                          <a:ea typeface="+mn-ea"/>
                          <a:cs typeface="+mn-cs"/>
                        </a:rPr>
                        <a:t>geen</a:t>
                      </a:r>
                      <a:r>
                        <a:rPr lang="nl-NL" sz="800" i="1" kern="1200" dirty="0">
                          <a:solidFill>
                            <a:schemeClr val="dk1"/>
                          </a:solidFill>
                          <a:effectLst/>
                          <a:latin typeface="+mn-lt"/>
                          <a:ea typeface="+mn-ea"/>
                          <a:cs typeface="+mn-cs"/>
                        </a:rPr>
                        <a:t> maatregelen zal treffen. </a:t>
                      </a:r>
                      <a:r>
                        <a:rPr lang="nl-NL" sz="800" i="1" kern="1200" dirty="0">
                          <a:solidFill>
                            <a:schemeClr val="dk1"/>
                          </a:solidFill>
                          <a:effectLst/>
                          <a:latin typeface="+mj-lt"/>
                          <a:ea typeface="+mn-ea"/>
                          <a:cs typeface="+mn-cs"/>
                        </a:rPr>
                        <a:t>Uiteraard kunt u uw probleem altijd voorleggen bij de provincie Noord-Brabant: </a:t>
                      </a:r>
                      <a:r>
                        <a:rPr lang="nl-NL" sz="800" i="1" kern="1200" dirty="0">
                          <a:solidFill>
                            <a:schemeClr val="dk1"/>
                          </a:solidFill>
                          <a:effectLst/>
                          <a:latin typeface="+mj-lt"/>
                          <a:ea typeface="+mn-ea"/>
                          <a:cs typeface="+mn-cs"/>
                          <a:hlinkClick r:id="rId2"/>
                        </a:rPr>
                        <a:t>https://www.brabant.nl/applicaties/producten/melding_doorgeven_over_provinciale_wegen_20455</a:t>
                      </a:r>
                      <a:r>
                        <a:rPr lang="nl-NL" sz="800" i="1" kern="1200" dirty="0">
                          <a:solidFill>
                            <a:schemeClr val="dk1"/>
                          </a:solidFill>
                          <a:effectLst/>
                          <a:latin typeface="+mj-lt"/>
                          <a:ea typeface="+mn-ea"/>
                          <a:cs typeface="+mn-cs"/>
                        </a:rPr>
                        <a:t>. </a:t>
                      </a:r>
                    </a:p>
                  </a:txBody>
                  <a:tcPr marL="5892" marR="5892" marT="5892" marB="0"/>
                </a:tc>
                <a:tc>
                  <a:txBody>
                    <a:bodyPr/>
                    <a:lstStyle/>
                    <a:p>
                      <a:r>
                        <a:rPr lang="nl-NL" sz="800" kern="1200" dirty="0">
                          <a:solidFill>
                            <a:schemeClr val="dk1"/>
                          </a:solidFill>
                          <a:effectLst/>
                          <a:latin typeface="+mj-lt"/>
                          <a:ea typeface="+mn-ea"/>
                          <a:cs typeface="+mn-cs"/>
                        </a:rPr>
                        <a:t>Provincie Noord-Brabant</a:t>
                      </a:r>
                    </a:p>
                  </a:txBody>
                  <a:tcPr marL="5892" marR="5892" marT="5892" marB="0"/>
                </a:tc>
                <a:extLst>
                  <a:ext uri="{0D108BD9-81ED-4DB2-BD59-A6C34878D82A}">
                    <a16:rowId xmlns:a16="http://schemas.microsoft.com/office/drawing/2014/main" val="2917043126"/>
                  </a:ext>
                </a:extLst>
              </a:tr>
            </a:tbl>
          </a:graphicData>
        </a:graphic>
      </p:graphicFrame>
    </p:spTree>
    <p:extLst>
      <p:ext uri="{BB962C8B-B14F-4D97-AF65-F5344CB8AC3E}">
        <p14:creationId xmlns:p14="http://schemas.microsoft.com/office/powerpoint/2010/main" val="3117298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el 1">
            <a:extLst>
              <a:ext uri="{FF2B5EF4-FFF2-40B4-BE49-F238E27FC236}">
                <a16:creationId xmlns:a16="http://schemas.microsoft.com/office/drawing/2014/main" id="{7EC13346-9DA2-45F7-B035-5219BA9923B2}"/>
              </a:ext>
            </a:extLst>
          </p:cNvPr>
          <p:cNvSpPr>
            <a:spLocks noGrp="1"/>
          </p:cNvSpPr>
          <p:nvPr>
            <p:ph type="title"/>
          </p:nvPr>
        </p:nvSpPr>
        <p:spPr>
          <a:xfrm>
            <a:off x="457200" y="38100"/>
            <a:ext cx="5627688" cy="902970"/>
          </a:xfrm>
        </p:spPr>
        <p:txBody>
          <a:bodyPr/>
          <a:lstStyle/>
          <a:p>
            <a:r>
              <a:rPr lang="nl-NL" dirty="0"/>
              <a:t>Route</a:t>
            </a:r>
          </a:p>
        </p:txBody>
      </p:sp>
      <p:pic>
        <p:nvPicPr>
          <p:cNvPr id="5" name="Afbeelding 4">
            <a:extLst>
              <a:ext uri="{FF2B5EF4-FFF2-40B4-BE49-F238E27FC236}">
                <a16:creationId xmlns:a16="http://schemas.microsoft.com/office/drawing/2014/main" id="{A801E813-406A-47B3-97A3-2E49D5D44D6E}"/>
              </a:ext>
            </a:extLst>
          </p:cNvPr>
          <p:cNvPicPr>
            <a:picLocks noChangeAspect="1"/>
          </p:cNvPicPr>
          <p:nvPr/>
        </p:nvPicPr>
        <p:blipFill>
          <a:blip r:embed="rId2"/>
          <a:stretch>
            <a:fillRect/>
          </a:stretch>
        </p:blipFill>
        <p:spPr>
          <a:xfrm>
            <a:off x="457199" y="1268760"/>
            <a:ext cx="8215405" cy="5263108"/>
          </a:xfrm>
          <a:prstGeom prst="rect">
            <a:avLst/>
          </a:prstGeom>
        </p:spPr>
      </p:pic>
      <p:sp>
        <p:nvSpPr>
          <p:cNvPr id="2" name="Tekstvak 1">
            <a:extLst>
              <a:ext uri="{FF2B5EF4-FFF2-40B4-BE49-F238E27FC236}">
                <a16:creationId xmlns:a16="http://schemas.microsoft.com/office/drawing/2014/main" id="{992FE7FB-6D40-4D33-99C4-21BC3A9D862B}"/>
              </a:ext>
            </a:extLst>
          </p:cNvPr>
          <p:cNvSpPr txBox="1"/>
          <p:nvPr/>
        </p:nvSpPr>
        <p:spPr>
          <a:xfrm>
            <a:off x="827584" y="1340768"/>
            <a:ext cx="4032448" cy="461665"/>
          </a:xfrm>
          <a:prstGeom prst="rect">
            <a:avLst/>
          </a:prstGeom>
          <a:solidFill>
            <a:schemeClr val="bg1"/>
          </a:solidFill>
          <a:ln w="38100">
            <a:solidFill>
              <a:schemeClr val="accent6">
                <a:lumMod val="90000"/>
                <a:lumOff val="10000"/>
              </a:schemeClr>
            </a:solidFill>
            <a:prstDash val="sysDot"/>
          </a:ln>
        </p:spPr>
        <p:txBody>
          <a:bodyPr wrap="square" rtlCol="0">
            <a:spAutoFit/>
          </a:bodyPr>
          <a:lstStyle/>
          <a:p>
            <a:r>
              <a:rPr lang="nl-NL" sz="1200" b="1" i="1" dirty="0"/>
              <a:t>Voor de beantwoording van de onderwerpen in het buitengebied, zie achterste pagina in dit verslag</a:t>
            </a:r>
          </a:p>
        </p:txBody>
      </p:sp>
    </p:spTree>
    <p:extLst>
      <p:ext uri="{BB962C8B-B14F-4D97-AF65-F5344CB8AC3E}">
        <p14:creationId xmlns:p14="http://schemas.microsoft.com/office/powerpoint/2010/main" val="2403855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7EDD3-DA59-4701-85CF-E97075B6F797}"/>
              </a:ext>
            </a:extLst>
          </p:cNvPr>
          <p:cNvSpPr>
            <a:spLocks noGrp="1"/>
          </p:cNvSpPr>
          <p:nvPr>
            <p:ph type="title"/>
          </p:nvPr>
        </p:nvSpPr>
        <p:spPr/>
        <p:txBody>
          <a:bodyPr/>
          <a:lstStyle/>
          <a:p>
            <a:r>
              <a:rPr lang="nl-NL" dirty="0"/>
              <a:t>Onderwerpen</a:t>
            </a:r>
          </a:p>
        </p:txBody>
      </p:sp>
      <p:sp>
        <p:nvSpPr>
          <p:cNvPr id="3" name="Tijdelijke aanduiding voor inhoud 2">
            <a:extLst>
              <a:ext uri="{FF2B5EF4-FFF2-40B4-BE49-F238E27FC236}">
                <a16:creationId xmlns:a16="http://schemas.microsoft.com/office/drawing/2014/main" id="{D634562C-4ECF-4547-B646-61C16237B74C}"/>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B7B9B95F-807F-4E2D-9E76-DDDC3C2DE469}"/>
              </a:ext>
            </a:extLst>
          </p:cNvPr>
          <p:cNvPicPr>
            <a:picLocks noChangeAspect="1"/>
          </p:cNvPicPr>
          <p:nvPr/>
        </p:nvPicPr>
        <p:blipFill>
          <a:blip r:embed="rId2"/>
          <a:stretch>
            <a:fillRect/>
          </a:stretch>
        </p:blipFill>
        <p:spPr>
          <a:xfrm>
            <a:off x="413878" y="1196752"/>
            <a:ext cx="8316243" cy="5787552"/>
          </a:xfrm>
          <a:prstGeom prst="rect">
            <a:avLst/>
          </a:prstGeom>
        </p:spPr>
      </p:pic>
    </p:spTree>
    <p:extLst>
      <p:ext uri="{BB962C8B-B14F-4D97-AF65-F5344CB8AC3E}">
        <p14:creationId xmlns:p14="http://schemas.microsoft.com/office/powerpoint/2010/main" val="4187633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p:txBody>
          <a:bodyPr/>
          <a:lstStyle/>
          <a:p>
            <a:r>
              <a:rPr lang="nl-NL" dirty="0"/>
              <a:t>1. De Dompelaar</a:t>
            </a:r>
          </a:p>
        </p:txBody>
      </p:sp>
      <p:graphicFrame>
        <p:nvGraphicFramePr>
          <p:cNvPr id="4" name="Tabel 3">
            <a:extLst>
              <a:ext uri="{FF2B5EF4-FFF2-40B4-BE49-F238E27FC236}">
                <a16:creationId xmlns:a16="http://schemas.microsoft.com/office/drawing/2014/main" id="{CEEE22B8-82BC-4AD8-A726-D469094F3A5D}"/>
              </a:ext>
            </a:extLst>
          </p:cNvPr>
          <p:cNvGraphicFramePr>
            <a:graphicFrameLocks noGrp="1"/>
          </p:cNvGraphicFramePr>
          <p:nvPr>
            <p:extLst>
              <p:ext uri="{D42A27DB-BD31-4B8C-83A1-F6EECF244321}">
                <p14:modId xmlns:p14="http://schemas.microsoft.com/office/powerpoint/2010/main" val="1049386660"/>
              </p:ext>
            </p:extLst>
          </p:nvPr>
        </p:nvGraphicFramePr>
        <p:xfrm>
          <a:off x="457200" y="1484784"/>
          <a:ext cx="8123239" cy="1712693"/>
        </p:xfrm>
        <a:graphic>
          <a:graphicData uri="http://schemas.openxmlformats.org/drawingml/2006/table">
            <a:tbl>
              <a:tblPr>
                <a:tableStyleId>{5C22544A-7EE6-4342-B048-85BDC9FD1C3A}</a:tableStyleId>
              </a:tblPr>
              <a:tblGrid>
                <a:gridCol w="8123239">
                  <a:extLst>
                    <a:ext uri="{9D8B030D-6E8A-4147-A177-3AD203B41FA5}">
                      <a16:colId xmlns:a16="http://schemas.microsoft.com/office/drawing/2014/main" val="3775053475"/>
                    </a:ext>
                  </a:extLst>
                </a:gridCol>
              </a:tblGrid>
              <a:tr h="22672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400" dirty="0"/>
                        <a:t>Om 18.00uur start op bij De Dompelaar de wijkschouw. De wethouder heet iedereen welkom. Iedereen stelt zich kort voor, waarna de invulling van de avond wordt doorgenomen. Vooraf zijn de onderwerpen door inwoners aangemeld. Op basis van deze onderwerpen is een route en planning gemaakt en deze is vooraf gedeeld met de deelnemers. Al lopend komen we langs de verschillende locaties. De tijden waarop de locaties worden aangedaan zijn van tevoren gecommuniceerd, het staat inwoners vrij om de hele avond aanwezig te zijn of om per onderwerp aan te sluiten.</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sz="1400" b="0" i="0" u="none" strike="noStrike" dirty="0">
                        <a:solidFill>
                          <a:srgbClr val="000000"/>
                        </a:solidFill>
                        <a:effectLst/>
                        <a:latin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nl-NL" sz="1400" b="0" i="1" u="none" strike="noStrike" dirty="0">
                          <a:solidFill>
                            <a:srgbClr val="000000"/>
                          </a:solidFill>
                          <a:effectLst/>
                          <a:latin typeface="Arial" panose="020B0604020202020204" pitchFamily="34" charset="0"/>
                        </a:rPr>
                        <a:t>Updates zijn schuingedrukt weergegeven. </a:t>
                      </a:r>
                      <a:endParaRPr lang="nl-NL" sz="1200" b="0" i="1" u="none" strike="noStrike" dirty="0">
                        <a:solidFill>
                          <a:srgbClr val="000000"/>
                        </a:solidFill>
                        <a:effectLst/>
                        <a:latin typeface="Arial" panose="020B0604020202020204" pitchFamily="34" charset="0"/>
                      </a:endParaRPr>
                    </a:p>
                  </a:txBody>
                  <a:tcPr marL="5813" marR="5813" marT="5813" marB="0"/>
                </a:tc>
                <a:extLst>
                  <a:ext uri="{0D108BD9-81ED-4DB2-BD59-A6C34878D82A}">
                    <a16:rowId xmlns:a16="http://schemas.microsoft.com/office/drawing/2014/main" val="2924687138"/>
                  </a:ext>
                </a:extLst>
              </a:tr>
            </a:tbl>
          </a:graphicData>
        </a:graphic>
      </p:graphicFrame>
    </p:spTree>
    <p:extLst>
      <p:ext uri="{BB962C8B-B14F-4D97-AF65-F5344CB8AC3E}">
        <p14:creationId xmlns:p14="http://schemas.microsoft.com/office/powerpoint/2010/main" val="2923562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408628A6-8480-47A3-92A8-713E00D3EBEB}"/>
              </a:ext>
            </a:extLst>
          </p:cNvPr>
          <p:cNvGraphicFramePr>
            <a:graphicFrameLocks noGrp="1"/>
          </p:cNvGraphicFramePr>
          <p:nvPr>
            <p:extLst>
              <p:ext uri="{D42A27DB-BD31-4B8C-83A1-F6EECF244321}">
                <p14:modId xmlns:p14="http://schemas.microsoft.com/office/powerpoint/2010/main" val="172891871"/>
              </p:ext>
            </p:extLst>
          </p:nvPr>
        </p:nvGraphicFramePr>
        <p:xfrm>
          <a:off x="424271" y="1340768"/>
          <a:ext cx="8123238" cy="1620328"/>
        </p:xfrm>
        <a:graphic>
          <a:graphicData uri="http://schemas.openxmlformats.org/drawingml/2006/table">
            <a:tbl>
              <a:tblPr>
                <a:tableStyleId>{5C22544A-7EE6-4342-B048-85BDC9FD1C3A}</a:tableStyleId>
              </a:tblPr>
              <a:tblGrid>
                <a:gridCol w="1303802">
                  <a:extLst>
                    <a:ext uri="{9D8B030D-6E8A-4147-A177-3AD203B41FA5}">
                      <a16:colId xmlns:a16="http://schemas.microsoft.com/office/drawing/2014/main" val="283678531"/>
                    </a:ext>
                  </a:extLst>
                </a:gridCol>
                <a:gridCol w="2963009">
                  <a:extLst>
                    <a:ext uri="{9D8B030D-6E8A-4147-A177-3AD203B41FA5}">
                      <a16:colId xmlns:a16="http://schemas.microsoft.com/office/drawing/2014/main" val="362859553"/>
                    </a:ext>
                  </a:extLst>
                </a:gridCol>
                <a:gridCol w="3353756">
                  <a:extLst>
                    <a:ext uri="{9D8B030D-6E8A-4147-A177-3AD203B41FA5}">
                      <a16:colId xmlns:a16="http://schemas.microsoft.com/office/drawing/2014/main" val="2561719590"/>
                    </a:ext>
                  </a:extLst>
                </a:gridCol>
                <a:gridCol w="502671">
                  <a:extLst>
                    <a:ext uri="{9D8B030D-6E8A-4147-A177-3AD203B41FA5}">
                      <a16:colId xmlns:a16="http://schemas.microsoft.com/office/drawing/2014/main" val="4236539502"/>
                    </a:ext>
                  </a:extLst>
                </a:gridCol>
              </a:tblGrid>
              <a:tr h="123734">
                <a:tc>
                  <a:txBody>
                    <a:bodyPr/>
                    <a:lstStyle/>
                    <a:p>
                      <a:pPr algn="l" fontAlgn="t"/>
                      <a:r>
                        <a:rPr lang="nl-NL" sz="700" b="1" u="none" strike="noStrike" dirty="0">
                          <a:effectLst/>
                        </a:rPr>
                        <a:t>Van Musschenbroekstraat</a:t>
                      </a:r>
                      <a:endParaRPr lang="nl-NL" sz="700" b="1" i="0" u="none" strike="noStrike" dirty="0">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3377394822"/>
                  </a:ext>
                </a:extLst>
              </a:tr>
              <a:tr h="229792">
                <a:tc>
                  <a:txBody>
                    <a:bodyPr/>
                    <a:lstStyle/>
                    <a:p>
                      <a:pPr algn="l" fontAlgn="t"/>
                      <a:r>
                        <a:rPr lang="nl-NL" sz="700" u="none" strike="noStrike">
                          <a:effectLst/>
                        </a:rPr>
                        <a:t>groenstrook</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dirty="0">
                          <a:effectLst/>
                        </a:rPr>
                        <a:t>Het groen in deze straat wordt niet goed bijgehouden. Graskanten van het grasveld groeien over de randen heen. </a:t>
                      </a:r>
                      <a:endParaRPr lang="nl-NL" sz="700" b="0" i="0" u="none" strike="noStrike" dirty="0">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Senzer heeft de randen van de betreffende grasvelden gesneden en opgeruimd.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gemeente</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354686003"/>
                  </a:ext>
                </a:extLst>
              </a:tr>
              <a:tr h="341742">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dirty="0">
                          <a:effectLst/>
                        </a:rPr>
                        <a:t>Aangroei in plantvakken is niet vruchtbaar.</a:t>
                      </a:r>
                      <a:endParaRPr lang="nl-NL" sz="700" b="0" i="0" u="none" strike="noStrike" dirty="0">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Er wordt momenteel samen met inwoners een nieuw plan gemaakt voor de begroeiing in deze vlakken. Zodra de nieuwe begroeiing staat wordt de aangroei beter.</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inwoners Elsendorp/ gemeente</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1007398641"/>
                  </a:ext>
                </a:extLst>
              </a:tr>
              <a:tr h="229792">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Bij nr. 53 staat een scheefstaande boom. Die is momenteel vastgezet, maar oogt nog steeds onveilig.</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dirty="0">
                          <a:effectLst/>
                        </a:rPr>
                        <a:t>De boom is vanwege veiligheidsredenen per direct verwijderd. De kapvergunning is met terugwerkende kracht aangevraagd.</a:t>
                      </a:r>
                      <a:endParaRPr lang="nl-NL" sz="700" b="0" i="1" u="none" strike="noStrike" dirty="0">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gemeente</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3181157161"/>
                  </a:ext>
                </a:extLst>
              </a:tr>
              <a:tr h="123734">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Er zijn klachten over het maaiprocede bij de sloot.</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Maaiprocede sloot is met inwoners besproken, dit gebeurt 1-2x jaar.</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2823174834"/>
                  </a:ext>
                </a:extLst>
              </a:tr>
              <a:tr h="229792">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Bij het hondenuitlaatveldje wordt maar 1 meter van het grasveld gemaaid.</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Dit hoort inderdaad niet, er is vóór de Kijk in de Wijk al gecommuniceerd met de maaier dat er meer dan 1 meter moet worden gemaaid.</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290019540"/>
                  </a:ext>
                </a:extLst>
              </a:tr>
              <a:tr h="341742">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Als hier auto's staan kan de maaier niet alle stukken op het grasveld maaien. Als er gecommuniceerd wordt welke dag de maaier komt kunnen inwoners hun auto wegzetten tijdens het maaien.</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De maaier komt in principe in Elsendorp op vrijdagmiddag langs. Dit kan incidenteel een andere dag zijn i.v.m. feestdagen of uitgelopen andere werkzaamheden.</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dirty="0">
                          <a:effectLst/>
                        </a:rPr>
                        <a:t> </a:t>
                      </a:r>
                      <a:endParaRPr lang="nl-NL" sz="700" b="0" i="0" u="none" strike="noStrike" dirty="0">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678017083"/>
                  </a:ext>
                </a:extLst>
              </a:tr>
            </a:tbl>
          </a:graphicData>
        </a:graphic>
      </p:graphicFrame>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a:xfrm>
            <a:off x="457200" y="38100"/>
            <a:ext cx="5987008" cy="902970"/>
          </a:xfrm>
        </p:spPr>
        <p:txBody>
          <a:bodyPr/>
          <a:lstStyle/>
          <a:p>
            <a:r>
              <a:rPr lang="nl-NL" dirty="0"/>
              <a:t>2. Van </a:t>
            </a:r>
            <a:r>
              <a:rPr lang="nl-NL" dirty="0" err="1"/>
              <a:t>Musschoenbroekstr</a:t>
            </a:r>
            <a:r>
              <a:rPr lang="nl-NL" dirty="0"/>
              <a:t>.</a:t>
            </a:r>
          </a:p>
        </p:txBody>
      </p:sp>
      <p:sp>
        <p:nvSpPr>
          <p:cNvPr id="10" name="Ovaal 9">
            <a:extLst>
              <a:ext uri="{FF2B5EF4-FFF2-40B4-BE49-F238E27FC236}">
                <a16:creationId xmlns:a16="http://schemas.microsoft.com/office/drawing/2014/main" id="{8A9C328E-A9D4-489F-904F-135DDABDE25B}"/>
              </a:ext>
            </a:extLst>
          </p:cNvPr>
          <p:cNvSpPr/>
          <p:nvPr/>
        </p:nvSpPr>
        <p:spPr>
          <a:xfrm>
            <a:off x="5868144" y="3645024"/>
            <a:ext cx="720080" cy="72008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96855191-1F2A-48CB-AC72-D591DCB9CE4A}"/>
              </a:ext>
            </a:extLst>
          </p:cNvPr>
          <p:cNvPicPr>
            <a:picLocks noChangeAspect="1"/>
          </p:cNvPicPr>
          <p:nvPr/>
        </p:nvPicPr>
        <p:blipFill rotWithShape="1">
          <a:blip r:embed="rId2">
            <a:extLst>
              <a:ext uri="{28A0092B-C50C-407E-A947-70E740481C1C}">
                <a14:useLocalDpi xmlns:a14="http://schemas.microsoft.com/office/drawing/2010/main" val="0"/>
              </a:ext>
            </a:extLst>
          </a:blip>
          <a:srcRect t="14654" r="6523" b="40923"/>
          <a:stretch/>
        </p:blipFill>
        <p:spPr>
          <a:xfrm rot="16200000">
            <a:off x="-209288" y="3739634"/>
            <a:ext cx="3561472" cy="2256688"/>
          </a:xfrm>
          <a:prstGeom prst="rect">
            <a:avLst/>
          </a:prstGeom>
        </p:spPr>
      </p:pic>
      <p:pic>
        <p:nvPicPr>
          <p:cNvPr id="11" name="Afbeelding 10">
            <a:extLst>
              <a:ext uri="{FF2B5EF4-FFF2-40B4-BE49-F238E27FC236}">
                <a16:creationId xmlns:a16="http://schemas.microsoft.com/office/drawing/2014/main" id="{9BCA91EB-C19F-41D9-A044-CD92063BEC55}"/>
              </a:ext>
            </a:extLst>
          </p:cNvPr>
          <p:cNvPicPr>
            <a:picLocks noChangeAspect="1"/>
          </p:cNvPicPr>
          <p:nvPr/>
        </p:nvPicPr>
        <p:blipFill rotWithShape="1">
          <a:blip r:embed="rId3">
            <a:extLst>
              <a:ext uri="{28A0092B-C50C-407E-A947-70E740481C1C}">
                <a14:useLocalDpi xmlns:a14="http://schemas.microsoft.com/office/drawing/2010/main" val="0"/>
              </a:ext>
            </a:extLst>
          </a:blip>
          <a:srcRect l="26774" t="4076" r="21251" b="37500"/>
          <a:stretch/>
        </p:blipFill>
        <p:spPr>
          <a:xfrm>
            <a:off x="2771800" y="3087239"/>
            <a:ext cx="2376263" cy="3561473"/>
          </a:xfrm>
          <a:prstGeom prst="rect">
            <a:avLst/>
          </a:prstGeom>
        </p:spPr>
      </p:pic>
      <p:pic>
        <p:nvPicPr>
          <p:cNvPr id="12" name="Afbeelding 11">
            <a:extLst>
              <a:ext uri="{FF2B5EF4-FFF2-40B4-BE49-F238E27FC236}">
                <a16:creationId xmlns:a16="http://schemas.microsoft.com/office/drawing/2014/main" id="{B34CA111-8AF3-44C2-BC05-56D729729C2E}"/>
              </a:ext>
            </a:extLst>
          </p:cNvPr>
          <p:cNvPicPr>
            <a:picLocks noChangeAspect="1"/>
          </p:cNvPicPr>
          <p:nvPr/>
        </p:nvPicPr>
        <p:blipFill rotWithShape="1">
          <a:blip r:embed="rId4"/>
          <a:srcRect l="12658" r="18321"/>
          <a:stretch/>
        </p:blipFill>
        <p:spPr>
          <a:xfrm>
            <a:off x="5235140" y="3087238"/>
            <a:ext cx="3312369" cy="3561473"/>
          </a:xfrm>
          <a:prstGeom prst="rect">
            <a:avLst/>
          </a:prstGeom>
        </p:spPr>
      </p:pic>
      <p:sp>
        <p:nvSpPr>
          <p:cNvPr id="13" name="Ovaal 12">
            <a:extLst>
              <a:ext uri="{FF2B5EF4-FFF2-40B4-BE49-F238E27FC236}">
                <a16:creationId xmlns:a16="http://schemas.microsoft.com/office/drawing/2014/main" id="{8007ED6D-3866-45E3-8959-2838B357195A}"/>
              </a:ext>
            </a:extLst>
          </p:cNvPr>
          <p:cNvSpPr/>
          <p:nvPr/>
        </p:nvSpPr>
        <p:spPr>
          <a:xfrm>
            <a:off x="7649865" y="4797152"/>
            <a:ext cx="720080" cy="72008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50530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a:extLst>
              <a:ext uri="{FF2B5EF4-FFF2-40B4-BE49-F238E27FC236}">
                <a16:creationId xmlns:a16="http://schemas.microsoft.com/office/drawing/2014/main" id="{2FC6ADBB-AD3B-4568-9D77-EAC912DB0DCE}"/>
              </a:ext>
            </a:extLst>
          </p:cNvPr>
          <p:cNvPicPr>
            <a:picLocks noChangeAspect="1"/>
          </p:cNvPicPr>
          <p:nvPr/>
        </p:nvPicPr>
        <p:blipFill rotWithShape="1">
          <a:blip r:embed="rId2">
            <a:extLst>
              <a:ext uri="{28A0092B-C50C-407E-A947-70E740481C1C}">
                <a14:useLocalDpi xmlns:a14="http://schemas.microsoft.com/office/drawing/2010/main" val="0"/>
              </a:ext>
            </a:extLst>
          </a:blip>
          <a:srcRect l="38695" b="37500"/>
          <a:stretch/>
        </p:blipFill>
        <p:spPr>
          <a:xfrm>
            <a:off x="2786868" y="3429000"/>
            <a:ext cx="2368614" cy="3219711"/>
          </a:xfrm>
          <a:prstGeom prst="rect">
            <a:avLst/>
          </a:prstGeom>
        </p:spPr>
      </p:pic>
      <p:pic>
        <p:nvPicPr>
          <p:cNvPr id="14" name="Afbeelding 13">
            <a:extLst>
              <a:ext uri="{FF2B5EF4-FFF2-40B4-BE49-F238E27FC236}">
                <a16:creationId xmlns:a16="http://schemas.microsoft.com/office/drawing/2014/main" id="{26DEDD7B-E524-4BE9-BFCD-6920B5194DC9}"/>
              </a:ext>
            </a:extLst>
          </p:cNvPr>
          <p:cNvPicPr>
            <a:picLocks noChangeAspect="1"/>
          </p:cNvPicPr>
          <p:nvPr/>
        </p:nvPicPr>
        <p:blipFill rotWithShape="1">
          <a:blip r:embed="rId3">
            <a:extLst>
              <a:ext uri="{28A0092B-C50C-407E-A947-70E740481C1C}">
                <a14:useLocalDpi xmlns:a14="http://schemas.microsoft.com/office/drawing/2010/main" val="0"/>
              </a:ext>
            </a:extLst>
          </a:blip>
          <a:srcRect l="16548" t="15493" r="38602"/>
          <a:stretch/>
        </p:blipFill>
        <p:spPr>
          <a:xfrm>
            <a:off x="421428" y="3429001"/>
            <a:ext cx="2278363" cy="3219710"/>
          </a:xfrm>
          <a:prstGeom prst="rect">
            <a:avLst/>
          </a:prstGeom>
        </p:spPr>
      </p:pic>
      <p:graphicFrame>
        <p:nvGraphicFramePr>
          <p:cNvPr id="4" name="Tabel 3">
            <a:extLst>
              <a:ext uri="{FF2B5EF4-FFF2-40B4-BE49-F238E27FC236}">
                <a16:creationId xmlns:a16="http://schemas.microsoft.com/office/drawing/2014/main" id="{408628A6-8480-47A3-92A8-713E00D3EBEB}"/>
              </a:ext>
            </a:extLst>
          </p:cNvPr>
          <p:cNvGraphicFramePr>
            <a:graphicFrameLocks noGrp="1"/>
          </p:cNvGraphicFramePr>
          <p:nvPr/>
        </p:nvGraphicFramePr>
        <p:xfrm>
          <a:off x="424271" y="1340768"/>
          <a:ext cx="8123238" cy="1620328"/>
        </p:xfrm>
        <a:graphic>
          <a:graphicData uri="http://schemas.openxmlformats.org/drawingml/2006/table">
            <a:tbl>
              <a:tblPr>
                <a:tableStyleId>{5C22544A-7EE6-4342-B048-85BDC9FD1C3A}</a:tableStyleId>
              </a:tblPr>
              <a:tblGrid>
                <a:gridCol w="1303802">
                  <a:extLst>
                    <a:ext uri="{9D8B030D-6E8A-4147-A177-3AD203B41FA5}">
                      <a16:colId xmlns:a16="http://schemas.microsoft.com/office/drawing/2014/main" val="283678531"/>
                    </a:ext>
                  </a:extLst>
                </a:gridCol>
                <a:gridCol w="2963009">
                  <a:extLst>
                    <a:ext uri="{9D8B030D-6E8A-4147-A177-3AD203B41FA5}">
                      <a16:colId xmlns:a16="http://schemas.microsoft.com/office/drawing/2014/main" val="362859553"/>
                    </a:ext>
                  </a:extLst>
                </a:gridCol>
                <a:gridCol w="3353756">
                  <a:extLst>
                    <a:ext uri="{9D8B030D-6E8A-4147-A177-3AD203B41FA5}">
                      <a16:colId xmlns:a16="http://schemas.microsoft.com/office/drawing/2014/main" val="2561719590"/>
                    </a:ext>
                  </a:extLst>
                </a:gridCol>
                <a:gridCol w="502671">
                  <a:extLst>
                    <a:ext uri="{9D8B030D-6E8A-4147-A177-3AD203B41FA5}">
                      <a16:colId xmlns:a16="http://schemas.microsoft.com/office/drawing/2014/main" val="4236539502"/>
                    </a:ext>
                  </a:extLst>
                </a:gridCol>
              </a:tblGrid>
              <a:tr h="123734">
                <a:tc>
                  <a:txBody>
                    <a:bodyPr/>
                    <a:lstStyle/>
                    <a:p>
                      <a:pPr algn="l" fontAlgn="t"/>
                      <a:r>
                        <a:rPr lang="nl-NL" sz="700" b="1" u="none" strike="noStrike" dirty="0">
                          <a:effectLst/>
                        </a:rPr>
                        <a:t>Van Musschenbroekstraat</a:t>
                      </a:r>
                      <a:endParaRPr lang="nl-NL" sz="700" b="1" i="0" u="none" strike="noStrike" dirty="0">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3377394822"/>
                  </a:ext>
                </a:extLst>
              </a:tr>
              <a:tr h="229792">
                <a:tc>
                  <a:txBody>
                    <a:bodyPr/>
                    <a:lstStyle/>
                    <a:p>
                      <a:pPr algn="l" fontAlgn="t"/>
                      <a:r>
                        <a:rPr lang="nl-NL" sz="700" u="none" strike="noStrike">
                          <a:effectLst/>
                        </a:rPr>
                        <a:t>groenstrook</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Het groen in deze straat wordt niet goed bijgehouden. Graskanten van het grasveld groeien over de randen heen (foto 1).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Senzer heeft de randen van de betreffende grasvelden gesneden en opgeruimd.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gemeente</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354686003"/>
                  </a:ext>
                </a:extLst>
              </a:tr>
              <a:tr h="341742">
                <a:tc>
                  <a:txBody>
                    <a:bodyPr/>
                    <a:lstStyle/>
                    <a:p>
                      <a:pPr algn="l" fontAlgn="t"/>
                      <a:r>
                        <a:rPr lang="nl-NL" sz="700" u="none" strike="noStrike" dirty="0">
                          <a:effectLst/>
                        </a:rPr>
                        <a:t> </a:t>
                      </a:r>
                      <a:endParaRPr lang="nl-NL" sz="700" b="0" i="0" u="none" strike="noStrike" dirty="0">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Aangroei in plantvakken is niet vruchtbaar (foto 2).</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Er wordt momenteel samen met inwoners een nieuw plan gemaakt voor de begroeiing in deze vlakken. Zodra de nieuwe begroeiing staat wordt de aangroei beter.</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inwoners Elsendorp/ gemeente</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1007398641"/>
                  </a:ext>
                </a:extLst>
              </a:tr>
              <a:tr h="229792">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Bij nr. 53 staat een scheefstaande boom. Die is momenteel vastgezet, maar oogt nog steeds onveilig.</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De boom is vanwege veiligheidsredenen per direct verwijderd. De kapvergunning is met terugwerkende kracht aangevraagd.</a:t>
                      </a:r>
                      <a:endParaRPr lang="nl-NL" sz="700" b="0" i="1"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gemeente</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3181157161"/>
                  </a:ext>
                </a:extLst>
              </a:tr>
              <a:tr h="123734">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Er zijn klachten over het maaiprocede bij de sloot.</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Maaiprocede sloot is met inwoners besproken, dit gebeurt 1-2x jaar.</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2823174834"/>
                  </a:ext>
                </a:extLst>
              </a:tr>
              <a:tr h="229792">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Bij het hondenuitlaatveldje wordt maar 1 meter van het grasveld gemaaid.</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Dit hoort inderdaad niet, er is vóór de Kijk in de Wijk al gecommuniceerd met de maaier dat er meer dan 1 meter moet worden gemaaid.</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290019540"/>
                  </a:ext>
                </a:extLst>
              </a:tr>
              <a:tr h="341742">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Als hier auto's staan kan de maaier niet alle stukken op het grasveld maaien. Als er gecommuniceerd wordt welke dag de maaier komt kunnen inwoners hun auto wegzetten tijdens het maaien.</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De maaier komt in principe in Elsendorp op vrijdagmiddag langs. Dit kan incidenteel een andere dag zijn i.v.m. feestdagen of uitgelopen andere werkzaamheden.</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dirty="0">
                          <a:effectLst/>
                        </a:rPr>
                        <a:t> </a:t>
                      </a:r>
                      <a:endParaRPr lang="nl-NL" sz="700" b="0" i="0" u="none" strike="noStrike" dirty="0">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678017083"/>
                  </a:ext>
                </a:extLst>
              </a:tr>
            </a:tbl>
          </a:graphicData>
        </a:graphic>
      </p:graphicFrame>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a:xfrm>
            <a:off x="457200" y="38100"/>
            <a:ext cx="5987008" cy="902970"/>
          </a:xfrm>
        </p:spPr>
        <p:txBody>
          <a:bodyPr/>
          <a:lstStyle/>
          <a:p>
            <a:r>
              <a:rPr lang="nl-NL" dirty="0"/>
              <a:t>2. Van </a:t>
            </a:r>
            <a:r>
              <a:rPr lang="nl-NL" dirty="0" err="1"/>
              <a:t>Mussch.str</a:t>
            </a:r>
            <a:r>
              <a:rPr lang="nl-NL" dirty="0"/>
              <a:t>. (vervolg)</a:t>
            </a:r>
          </a:p>
        </p:txBody>
      </p:sp>
      <p:sp>
        <p:nvSpPr>
          <p:cNvPr id="10" name="Ovaal 9">
            <a:extLst>
              <a:ext uri="{FF2B5EF4-FFF2-40B4-BE49-F238E27FC236}">
                <a16:creationId xmlns:a16="http://schemas.microsoft.com/office/drawing/2014/main" id="{8A9C328E-A9D4-489F-904F-135DDABDE25B}"/>
              </a:ext>
            </a:extLst>
          </p:cNvPr>
          <p:cNvSpPr/>
          <p:nvPr/>
        </p:nvSpPr>
        <p:spPr>
          <a:xfrm>
            <a:off x="5868144" y="3645024"/>
            <a:ext cx="720080" cy="72008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B34CA111-8AF3-44C2-BC05-56D729729C2E}"/>
              </a:ext>
            </a:extLst>
          </p:cNvPr>
          <p:cNvPicPr>
            <a:picLocks noChangeAspect="1"/>
          </p:cNvPicPr>
          <p:nvPr/>
        </p:nvPicPr>
        <p:blipFill rotWithShape="1">
          <a:blip r:embed="rId4"/>
          <a:srcRect l="12658" t="9596" r="18321"/>
          <a:stretch/>
        </p:blipFill>
        <p:spPr>
          <a:xfrm>
            <a:off x="5235140" y="3429000"/>
            <a:ext cx="3312369" cy="3219711"/>
          </a:xfrm>
          <a:prstGeom prst="rect">
            <a:avLst/>
          </a:prstGeom>
        </p:spPr>
      </p:pic>
      <p:sp>
        <p:nvSpPr>
          <p:cNvPr id="13" name="Ovaal 12">
            <a:extLst>
              <a:ext uri="{FF2B5EF4-FFF2-40B4-BE49-F238E27FC236}">
                <a16:creationId xmlns:a16="http://schemas.microsoft.com/office/drawing/2014/main" id="{8007ED6D-3866-45E3-8959-2838B357195A}"/>
              </a:ext>
            </a:extLst>
          </p:cNvPr>
          <p:cNvSpPr/>
          <p:nvPr/>
        </p:nvSpPr>
        <p:spPr>
          <a:xfrm>
            <a:off x="7649865" y="4797152"/>
            <a:ext cx="720080" cy="72008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3" name="Tabel 2">
            <a:extLst>
              <a:ext uri="{FF2B5EF4-FFF2-40B4-BE49-F238E27FC236}">
                <a16:creationId xmlns:a16="http://schemas.microsoft.com/office/drawing/2014/main" id="{CB61FFEE-E5AE-4D8A-9F3B-1465377459DB}"/>
              </a:ext>
            </a:extLst>
          </p:cNvPr>
          <p:cNvGraphicFramePr>
            <a:graphicFrameLocks noGrp="1"/>
          </p:cNvGraphicFramePr>
          <p:nvPr>
            <p:extLst>
              <p:ext uri="{D42A27DB-BD31-4B8C-83A1-F6EECF244321}">
                <p14:modId xmlns:p14="http://schemas.microsoft.com/office/powerpoint/2010/main" val="501396247"/>
              </p:ext>
            </p:extLst>
          </p:nvPr>
        </p:nvGraphicFramePr>
        <p:xfrm>
          <a:off x="422850" y="1466266"/>
          <a:ext cx="8123238" cy="1838335"/>
        </p:xfrm>
        <a:graphic>
          <a:graphicData uri="http://schemas.openxmlformats.org/drawingml/2006/table">
            <a:tbl>
              <a:tblPr>
                <a:tableStyleId>{5C22544A-7EE6-4342-B048-85BDC9FD1C3A}</a:tableStyleId>
              </a:tblPr>
              <a:tblGrid>
                <a:gridCol w="1303802">
                  <a:extLst>
                    <a:ext uri="{9D8B030D-6E8A-4147-A177-3AD203B41FA5}">
                      <a16:colId xmlns:a16="http://schemas.microsoft.com/office/drawing/2014/main" val="3549991949"/>
                    </a:ext>
                  </a:extLst>
                </a:gridCol>
                <a:gridCol w="2963009">
                  <a:extLst>
                    <a:ext uri="{9D8B030D-6E8A-4147-A177-3AD203B41FA5}">
                      <a16:colId xmlns:a16="http://schemas.microsoft.com/office/drawing/2014/main" val="2133332621"/>
                    </a:ext>
                  </a:extLst>
                </a:gridCol>
                <a:gridCol w="3353756">
                  <a:extLst>
                    <a:ext uri="{9D8B030D-6E8A-4147-A177-3AD203B41FA5}">
                      <a16:colId xmlns:a16="http://schemas.microsoft.com/office/drawing/2014/main" val="1484425214"/>
                    </a:ext>
                  </a:extLst>
                </a:gridCol>
                <a:gridCol w="502671">
                  <a:extLst>
                    <a:ext uri="{9D8B030D-6E8A-4147-A177-3AD203B41FA5}">
                      <a16:colId xmlns:a16="http://schemas.microsoft.com/office/drawing/2014/main" val="525891102"/>
                    </a:ext>
                  </a:extLst>
                </a:gridCol>
              </a:tblGrid>
              <a:tr h="229792">
                <a:tc>
                  <a:txBody>
                    <a:bodyPr/>
                    <a:lstStyle/>
                    <a:p>
                      <a:pPr algn="l" fontAlgn="t"/>
                      <a:r>
                        <a:rPr lang="nl-NL" sz="700" u="none" strike="noStrike">
                          <a:effectLst/>
                        </a:rPr>
                        <a:t>positief punt</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Als er gebeld wordt met de gemeente over achterstallig onderhoud, wordt dit direct opgepakt. Dat wordt gewaardeerd.</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585744713"/>
                  </a:ext>
                </a:extLst>
              </a:tr>
              <a:tr h="701160">
                <a:tc>
                  <a:txBody>
                    <a:bodyPr/>
                    <a:lstStyle/>
                    <a:p>
                      <a:pPr algn="l" fontAlgn="t"/>
                      <a:r>
                        <a:rPr lang="nl-NL" sz="700" u="none" strike="noStrike" dirty="0">
                          <a:effectLst/>
                        </a:rPr>
                        <a:t>speeltuin</a:t>
                      </a:r>
                      <a:endParaRPr lang="nl-NL" sz="700" b="0" i="0" u="none" strike="noStrike" dirty="0">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dirty="0">
                          <a:effectLst/>
                        </a:rPr>
                        <a:t>Wat is het beleid voor onderhoud en vervanging van speeltoestellen?</a:t>
                      </a:r>
                      <a:endParaRPr lang="nl-NL" sz="700" b="0" i="0" u="none" strike="noStrike" dirty="0">
                        <a:solidFill>
                          <a:srgbClr val="000000"/>
                        </a:solidFill>
                        <a:effectLst/>
                        <a:latin typeface="Arial" panose="020B0604020202020204" pitchFamily="34" charset="0"/>
                      </a:endParaRPr>
                    </a:p>
                  </a:txBody>
                  <a:tcPr marL="5892" marR="5892" marT="5892" marB="0"/>
                </a:tc>
                <a:tc>
                  <a:txBody>
                    <a:bodyPr/>
                    <a:lstStyle/>
                    <a:p>
                      <a:pPr algn="l" fontAlgn="t"/>
                      <a:r>
                        <a:rPr lang="nl-NL" sz="700" i="1" u="none" strike="noStrike" dirty="0">
                          <a:effectLst/>
                        </a:rPr>
                        <a:t>Elsendorp was aan de beurt voor een ronde vervanging, maar dat is gepauzeerd i.v.m. het nieuwe speelbeleid dat vastgesteld gaat worden. Na vaststelling van het speelbeleid door de raad wordt buurt betrokken bij de plannen. Indien toestellen in de tussentijd niet voldoen, worden ze vervangen. De wip voldoet niet meer. Deze is inmiddels verwijderd en is begin juli vervangen door een nieuwe wip.</a:t>
                      </a:r>
                      <a:endParaRPr lang="nl-NL" sz="700" b="0" i="1" u="none" strike="noStrike" dirty="0">
                        <a:solidFill>
                          <a:srgbClr val="FF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gemeente</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4142763356"/>
                  </a:ext>
                </a:extLst>
              </a:tr>
              <a:tr h="677591">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Het zand lijkt niet te worden onderhouden of vervangen.</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dirty="0">
                          <a:effectLst/>
                        </a:rPr>
                        <a:t>Inspectie, keuring en (indien nodig) onderhoud vinden jaarlijks plaats. Er is geen beleid om speelzand structureel te vervangen; onderhoud gebeurt op basis van de inspectie. We willen als gemeente toe naar het zeven van zand (duurzamer). De buurt geeft aan vooral graag op de hoogte te worden gehouden. Na vaststelling van het nieuwe speelbeleid later dit jaar door de raad zullen inwoners actief worden betrokken bij de plannen voor renovatie in Elsendorp.</a:t>
                      </a:r>
                      <a:endParaRPr lang="nl-NL" sz="700" b="0" i="0" u="none" strike="noStrike" dirty="0">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dirty="0">
                          <a:effectLst/>
                        </a:rPr>
                        <a:t>gemeente</a:t>
                      </a:r>
                      <a:endParaRPr lang="nl-NL" sz="700" b="0" i="0" u="none" strike="noStrike" dirty="0">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4136744414"/>
                  </a:ext>
                </a:extLst>
              </a:tr>
              <a:tr h="229792">
                <a:tc>
                  <a:txBody>
                    <a:bodyPr/>
                    <a:lstStyle/>
                    <a:p>
                      <a:pPr algn="l" fontAlgn="t"/>
                      <a:r>
                        <a:rPr lang="nl-NL" sz="700" u="none" strike="noStrike">
                          <a:effectLst/>
                        </a:rPr>
                        <a:t> </a:t>
                      </a:r>
                      <a:endParaRPr lang="nl-NL" sz="700" b="1"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dirty="0">
                          <a:effectLst/>
                        </a:rPr>
                        <a:t>De zandniveau in de speeltuin is te laag. Er zijn kuilen, vanaf de entree is er een flinke afstap naar het zand en de olifant zweeft.</a:t>
                      </a:r>
                      <a:endParaRPr lang="nl-NL" sz="700" b="0" i="0" u="none" strike="noStrike" dirty="0">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Het zandniveau is door de buitendienst aangevuld met 5m3 zand.</a:t>
                      </a:r>
                      <a:endParaRPr lang="nl-NL" sz="700" b="0" i="1"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dirty="0">
                          <a:effectLst/>
                        </a:rPr>
                        <a:t>gemeente</a:t>
                      </a:r>
                      <a:endParaRPr lang="nl-NL" sz="700" b="0" i="0" u="none" strike="noStrike" dirty="0">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727856808"/>
                  </a:ext>
                </a:extLst>
              </a:tr>
            </a:tbl>
          </a:graphicData>
        </a:graphic>
      </p:graphicFrame>
    </p:spTree>
    <p:extLst>
      <p:ext uri="{BB962C8B-B14F-4D97-AF65-F5344CB8AC3E}">
        <p14:creationId xmlns:p14="http://schemas.microsoft.com/office/powerpoint/2010/main" val="3193645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p:txBody>
          <a:bodyPr/>
          <a:lstStyle/>
          <a:p>
            <a:r>
              <a:rPr lang="nl-NL" dirty="0"/>
              <a:t>3. Sint-Janstraat</a:t>
            </a:r>
          </a:p>
        </p:txBody>
      </p:sp>
      <p:graphicFrame>
        <p:nvGraphicFramePr>
          <p:cNvPr id="3" name="Tabel 2">
            <a:extLst>
              <a:ext uri="{FF2B5EF4-FFF2-40B4-BE49-F238E27FC236}">
                <a16:creationId xmlns:a16="http://schemas.microsoft.com/office/drawing/2014/main" id="{E6029D84-672E-45C9-BF68-881316774369}"/>
              </a:ext>
            </a:extLst>
          </p:cNvPr>
          <p:cNvGraphicFramePr>
            <a:graphicFrameLocks noGrp="1"/>
          </p:cNvGraphicFramePr>
          <p:nvPr>
            <p:extLst>
              <p:ext uri="{D42A27DB-BD31-4B8C-83A1-F6EECF244321}">
                <p14:modId xmlns:p14="http://schemas.microsoft.com/office/powerpoint/2010/main" val="2777428359"/>
              </p:ext>
            </p:extLst>
          </p:nvPr>
        </p:nvGraphicFramePr>
        <p:xfrm>
          <a:off x="418603" y="1340768"/>
          <a:ext cx="8123238" cy="1862855"/>
        </p:xfrm>
        <a:graphic>
          <a:graphicData uri="http://schemas.openxmlformats.org/drawingml/2006/table">
            <a:tbl>
              <a:tblPr>
                <a:tableStyleId>{5C22544A-7EE6-4342-B048-85BDC9FD1C3A}</a:tableStyleId>
              </a:tblPr>
              <a:tblGrid>
                <a:gridCol w="1303802">
                  <a:extLst>
                    <a:ext uri="{9D8B030D-6E8A-4147-A177-3AD203B41FA5}">
                      <a16:colId xmlns:a16="http://schemas.microsoft.com/office/drawing/2014/main" val="2123480029"/>
                    </a:ext>
                  </a:extLst>
                </a:gridCol>
                <a:gridCol w="2963009">
                  <a:extLst>
                    <a:ext uri="{9D8B030D-6E8A-4147-A177-3AD203B41FA5}">
                      <a16:colId xmlns:a16="http://schemas.microsoft.com/office/drawing/2014/main" val="3533621127"/>
                    </a:ext>
                  </a:extLst>
                </a:gridCol>
                <a:gridCol w="3353756">
                  <a:extLst>
                    <a:ext uri="{9D8B030D-6E8A-4147-A177-3AD203B41FA5}">
                      <a16:colId xmlns:a16="http://schemas.microsoft.com/office/drawing/2014/main" val="834585671"/>
                    </a:ext>
                  </a:extLst>
                </a:gridCol>
                <a:gridCol w="502671">
                  <a:extLst>
                    <a:ext uri="{9D8B030D-6E8A-4147-A177-3AD203B41FA5}">
                      <a16:colId xmlns:a16="http://schemas.microsoft.com/office/drawing/2014/main" val="571711022"/>
                    </a:ext>
                  </a:extLst>
                </a:gridCol>
              </a:tblGrid>
              <a:tr h="123734">
                <a:tc>
                  <a:txBody>
                    <a:bodyPr/>
                    <a:lstStyle/>
                    <a:p>
                      <a:pPr algn="l" fontAlgn="t"/>
                      <a:r>
                        <a:rPr lang="nl-NL" sz="700" b="1" u="none" strike="noStrike" dirty="0">
                          <a:effectLst/>
                        </a:rPr>
                        <a:t>Sint-Janstraat</a:t>
                      </a:r>
                      <a:endParaRPr lang="nl-NL" sz="700" b="1" i="0" u="none" strike="noStrike" dirty="0">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27121730"/>
                  </a:ext>
                </a:extLst>
              </a:tr>
              <a:tr h="671699">
                <a:tc>
                  <a:txBody>
                    <a:bodyPr/>
                    <a:lstStyle/>
                    <a:p>
                      <a:pPr algn="l" fontAlgn="t"/>
                      <a:r>
                        <a:rPr lang="nl-NL" sz="700" u="none" strike="noStrike">
                          <a:effectLst/>
                        </a:rPr>
                        <a:t>eenrichtingsweg</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dirty="0">
                          <a:effectLst/>
                        </a:rPr>
                        <a:t>Tijdens het brengen en halen van kinderen bij school wordt door een deel van de inwoners de weg als eenrichtingsweg gebruikt. Er is een campagne geweest in de Elsendorper om andere inwoners te vragen zich hier ook aan te houden, maar niet iedereen doet dat. Kan dit officieel gemaakt worden, of </a:t>
                      </a:r>
                      <a:r>
                        <a:rPr lang="nl-NL" sz="700" u="none" strike="noStrike" dirty="0" err="1">
                          <a:effectLst/>
                        </a:rPr>
                        <a:t>bvb</a:t>
                      </a:r>
                      <a:r>
                        <a:rPr lang="nl-NL" sz="700" u="none" strike="noStrike" dirty="0">
                          <a:effectLst/>
                        </a:rPr>
                        <a:t>. meer </a:t>
                      </a:r>
                      <a:r>
                        <a:rPr lang="nl-NL" sz="700" u="none" strike="noStrike" dirty="0" err="1">
                          <a:effectLst/>
                        </a:rPr>
                        <a:t>parkeerkplekken</a:t>
                      </a:r>
                      <a:r>
                        <a:rPr lang="nl-NL" sz="700" u="none" strike="noStrike" dirty="0">
                          <a:effectLst/>
                        </a:rPr>
                        <a:t> of aan 1 zijde van de weg een parkeerverbod?</a:t>
                      </a:r>
                      <a:endParaRPr lang="nl-NL" sz="700" b="0" i="0" u="none" strike="noStrike" dirty="0">
                        <a:solidFill>
                          <a:srgbClr val="000000"/>
                        </a:solidFill>
                        <a:effectLst/>
                        <a:latin typeface="Arial" panose="020B0604020202020204" pitchFamily="34" charset="0"/>
                      </a:endParaRPr>
                    </a:p>
                  </a:txBody>
                  <a:tcPr marL="5892" marR="5892" marT="5892" marB="0"/>
                </a:tc>
                <a:tc>
                  <a:txBody>
                    <a:bodyPr/>
                    <a:lstStyle/>
                    <a:p>
                      <a:pPr algn="l" fontAlgn="t"/>
                      <a:r>
                        <a:rPr lang="nl-NL" sz="700" i="1" u="none" strike="noStrike" dirty="0">
                          <a:effectLst/>
                        </a:rPr>
                        <a:t>Parkeerproblemen bij scholen zijn </a:t>
                      </a:r>
                      <a:r>
                        <a:rPr lang="nl-NL" sz="700" i="1" u="none" strike="noStrike" dirty="0" err="1">
                          <a:effectLst/>
                        </a:rPr>
                        <a:t>gemeentebreed</a:t>
                      </a:r>
                      <a:r>
                        <a:rPr lang="nl-NL" sz="700" i="1" u="none" strike="noStrike" dirty="0">
                          <a:effectLst/>
                        </a:rPr>
                        <a:t>, en zelfs landelijk. Het gaat vaak om een beperkt tijdbeslag, 2-4 keer per dag, waarin er overlast is. Het is vaak niet (kosten)effectief om hier extra parkeerplekken of een </a:t>
                      </a:r>
                      <a:r>
                        <a:rPr lang="nl-NL" sz="700" i="1" u="none" strike="noStrike" dirty="0" err="1">
                          <a:effectLst/>
                        </a:rPr>
                        <a:t>Zoen&amp;Zoef</a:t>
                      </a:r>
                      <a:r>
                        <a:rPr lang="nl-NL" sz="700" i="1" u="none" strike="noStrike" dirty="0">
                          <a:effectLst/>
                        </a:rPr>
                        <a:t> (</a:t>
                      </a:r>
                      <a:r>
                        <a:rPr lang="nl-NL" sz="700" i="1" u="none" strike="noStrike" dirty="0" err="1">
                          <a:effectLst/>
                        </a:rPr>
                        <a:t>Kiss&amp;Ride</a:t>
                      </a:r>
                      <a:r>
                        <a:rPr lang="nl-NL" sz="700" i="1" u="none" strike="noStrike" dirty="0">
                          <a:effectLst/>
                        </a:rPr>
                        <a:t>) voor aan te leggen. Van een weg een éénrichtingsweg maken kan alleen bij een bepaalde lengte en breedte van de weg, het kan niet voor incidentele gevallen of alleen voor bepaalde momenten op de dag. Daarbij komt dat zo'n regel ook gehandhaafd moet worden. De grootste verandering is te creëren door bewustwording en gedragsverandering bij de ouders, bijvoorbeeld door een campagne vanuit de school. De gemeente wil hierbij mee denken. Als blijkt dat infrastructurele aanpassingen nodig zijn, dan zullen we onderzoeken wat de beste optie is. Dit zal met de scholen worden opgenomen.</a:t>
                      </a:r>
                      <a:endParaRPr lang="nl-NL" sz="700" b="0" i="1" u="none" strike="noStrike" dirty="0">
                        <a:solidFill>
                          <a:srgbClr val="FF0000"/>
                        </a:solidFill>
                        <a:effectLst/>
                        <a:latin typeface="Arial" panose="020B0604020202020204" pitchFamily="34" charset="0"/>
                      </a:endParaRPr>
                    </a:p>
                  </a:txBody>
                  <a:tcPr marL="5892" marR="5892" marT="5892" marB="0"/>
                </a:tc>
                <a:tc>
                  <a:txBody>
                    <a:bodyPr/>
                    <a:lstStyle/>
                    <a:p>
                      <a:pPr algn="l" fontAlgn="t"/>
                      <a:r>
                        <a:rPr lang="nl-NL" sz="700" u="none" strike="noStrike" dirty="0">
                          <a:effectLst/>
                        </a:rPr>
                        <a:t>inwoners Elsendorp/ gemeente</a:t>
                      </a:r>
                      <a:endParaRPr lang="nl-NL" sz="700" b="0" i="0" u="none" strike="noStrike" dirty="0">
                        <a:solidFill>
                          <a:srgbClr val="000000"/>
                        </a:solidFill>
                        <a:effectLst/>
                        <a:latin typeface="Arial" panose="020B0604020202020204" pitchFamily="34" charset="0"/>
                      </a:endParaRPr>
                    </a:p>
                  </a:txBody>
                  <a:tcPr marL="5892" marR="5892" marT="5892" marB="0">
                    <a:solidFill>
                      <a:srgbClr val="F7F0E7"/>
                    </a:solidFill>
                  </a:tcPr>
                </a:tc>
                <a:extLst>
                  <a:ext uri="{0D108BD9-81ED-4DB2-BD59-A6C34878D82A}">
                    <a16:rowId xmlns:a16="http://schemas.microsoft.com/office/drawing/2014/main" val="1007981834"/>
                  </a:ext>
                </a:extLst>
              </a:tr>
              <a:tr h="559749">
                <a:tc>
                  <a:txBody>
                    <a:bodyPr/>
                    <a:lstStyle/>
                    <a:p>
                      <a:pPr algn="l" fontAlgn="t"/>
                      <a:r>
                        <a:rPr lang="nl-NL" sz="700" u="none" strike="noStrike">
                          <a:effectLst/>
                        </a:rPr>
                        <a:t>stoeptegels MFA</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dirty="0">
                          <a:effectLst/>
                        </a:rPr>
                        <a:t>De straat is verzakt, waardoor er een opstaand randje is ontstaan. Mensen in rolstoel komen hier moeilijk overheen.</a:t>
                      </a:r>
                      <a:endParaRPr lang="nl-NL" sz="700" b="0" i="0" u="none" strike="noStrike" dirty="0">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dirty="0">
                          <a:effectLst/>
                        </a:rPr>
                        <a:t>Het verhoogde randje is origineel onderdeel van de afwatering van de weg. Als oplossing is nu over een breedte van +/- 2 meter bij zowel het sluisje als </a:t>
                      </a:r>
                      <a:r>
                        <a:rPr lang="nl-NL" sz="700" u="none" strike="noStrike" dirty="0" err="1">
                          <a:effectLst/>
                        </a:rPr>
                        <a:t>t.h.v</a:t>
                      </a:r>
                      <a:r>
                        <a:rPr lang="nl-NL" sz="700" u="none" strike="noStrike" dirty="0">
                          <a:effectLst/>
                        </a:rPr>
                        <a:t>. de pinautomaat de rand van de weg omhoog gehaald zodat de overgang van weg naar bestrating school over deze breedte vlak ligt waardoor de toegang voor rolstoelgebruikers e.d. makkelijker/beter toegankelijk is. </a:t>
                      </a:r>
                      <a:endParaRPr lang="nl-NL" sz="700" b="0" i="0" u="none" strike="noStrike" dirty="0">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dirty="0">
                          <a:effectLst/>
                        </a:rPr>
                        <a:t>gemeente</a:t>
                      </a:r>
                      <a:endParaRPr lang="nl-NL" sz="700" b="0" i="0" u="none" strike="noStrike" dirty="0">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3848244834"/>
                  </a:ext>
                </a:extLst>
              </a:tr>
            </a:tbl>
          </a:graphicData>
        </a:graphic>
      </p:graphicFrame>
      <p:pic>
        <p:nvPicPr>
          <p:cNvPr id="10" name="Afbeelding 9">
            <a:extLst>
              <a:ext uri="{FF2B5EF4-FFF2-40B4-BE49-F238E27FC236}">
                <a16:creationId xmlns:a16="http://schemas.microsoft.com/office/drawing/2014/main" id="{7135B459-B712-45E4-ACFE-CA078274BCA5}"/>
              </a:ext>
            </a:extLst>
          </p:cNvPr>
          <p:cNvPicPr>
            <a:picLocks noChangeAspect="1"/>
          </p:cNvPicPr>
          <p:nvPr/>
        </p:nvPicPr>
        <p:blipFill rotWithShape="1">
          <a:blip r:embed="rId2"/>
          <a:srcRect l="12658" t="9596" r="18321"/>
          <a:stretch/>
        </p:blipFill>
        <p:spPr>
          <a:xfrm>
            <a:off x="5235140" y="3429000"/>
            <a:ext cx="3312369" cy="3219711"/>
          </a:xfrm>
          <a:prstGeom prst="rect">
            <a:avLst/>
          </a:prstGeom>
        </p:spPr>
      </p:pic>
      <p:sp>
        <p:nvSpPr>
          <p:cNvPr id="11" name="Ovaal 10">
            <a:extLst>
              <a:ext uri="{FF2B5EF4-FFF2-40B4-BE49-F238E27FC236}">
                <a16:creationId xmlns:a16="http://schemas.microsoft.com/office/drawing/2014/main" id="{4BED69E0-6D5F-4C06-BAF4-998D91C5B9BA}"/>
              </a:ext>
            </a:extLst>
          </p:cNvPr>
          <p:cNvSpPr/>
          <p:nvPr/>
        </p:nvSpPr>
        <p:spPr>
          <a:xfrm>
            <a:off x="6891324" y="4095929"/>
            <a:ext cx="720080" cy="72008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6C8AA3E4-885E-4BF3-8F50-CFDA4171FD61}"/>
              </a:ext>
            </a:extLst>
          </p:cNvPr>
          <p:cNvPicPr>
            <a:picLocks noChangeAspect="1"/>
          </p:cNvPicPr>
          <p:nvPr/>
        </p:nvPicPr>
        <p:blipFill rotWithShape="1">
          <a:blip r:embed="rId3">
            <a:extLst>
              <a:ext uri="{28A0092B-C50C-407E-A947-70E740481C1C}">
                <a14:useLocalDpi xmlns:a14="http://schemas.microsoft.com/office/drawing/2010/main" val="0"/>
              </a:ext>
            </a:extLst>
          </a:blip>
          <a:srcRect t="34242" b="12941"/>
          <a:stretch/>
        </p:blipFill>
        <p:spPr>
          <a:xfrm>
            <a:off x="418603" y="3428120"/>
            <a:ext cx="4572000" cy="3219711"/>
          </a:xfrm>
          <a:prstGeom prst="rect">
            <a:avLst/>
          </a:prstGeom>
        </p:spPr>
      </p:pic>
    </p:spTree>
    <p:extLst>
      <p:ext uri="{BB962C8B-B14F-4D97-AF65-F5344CB8AC3E}">
        <p14:creationId xmlns:p14="http://schemas.microsoft.com/office/powerpoint/2010/main" val="1444192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5">
            <a:extLst>
              <a:ext uri="{FF2B5EF4-FFF2-40B4-BE49-F238E27FC236}">
                <a16:creationId xmlns:a16="http://schemas.microsoft.com/office/drawing/2014/main" id="{F8EF9105-28E1-4F11-8BED-48B217F572DC}"/>
              </a:ext>
            </a:extLst>
          </p:cNvPr>
          <p:cNvPicPr>
            <a:picLocks noChangeAspect="1"/>
          </p:cNvPicPr>
          <p:nvPr/>
        </p:nvPicPr>
        <p:blipFill rotWithShape="1">
          <a:blip r:embed="rId2">
            <a:extLst>
              <a:ext uri="{28A0092B-C50C-407E-A947-70E740481C1C}">
                <a14:useLocalDpi xmlns:a14="http://schemas.microsoft.com/office/drawing/2010/main" val="0"/>
              </a:ext>
            </a:extLst>
          </a:blip>
          <a:srcRect t="8272" b="29228"/>
          <a:stretch/>
        </p:blipFill>
        <p:spPr>
          <a:xfrm>
            <a:off x="2771800" y="4590318"/>
            <a:ext cx="2411801" cy="2009835"/>
          </a:xfrm>
          <a:prstGeom prst="rect">
            <a:avLst/>
          </a:prstGeom>
        </p:spPr>
      </p:pic>
      <p:graphicFrame>
        <p:nvGraphicFramePr>
          <p:cNvPr id="4" name="Tabel 3">
            <a:extLst>
              <a:ext uri="{FF2B5EF4-FFF2-40B4-BE49-F238E27FC236}">
                <a16:creationId xmlns:a16="http://schemas.microsoft.com/office/drawing/2014/main" id="{6980C36A-8D12-456C-8C22-ED386393559E}"/>
              </a:ext>
            </a:extLst>
          </p:cNvPr>
          <p:cNvGraphicFramePr>
            <a:graphicFrameLocks noGrp="1"/>
          </p:cNvGraphicFramePr>
          <p:nvPr>
            <p:extLst>
              <p:ext uri="{D42A27DB-BD31-4B8C-83A1-F6EECF244321}">
                <p14:modId xmlns:p14="http://schemas.microsoft.com/office/powerpoint/2010/main" val="2211115259"/>
              </p:ext>
            </p:extLst>
          </p:nvPr>
        </p:nvGraphicFramePr>
        <p:xfrm>
          <a:off x="457200" y="1340768"/>
          <a:ext cx="8123238" cy="3142355"/>
        </p:xfrm>
        <a:graphic>
          <a:graphicData uri="http://schemas.openxmlformats.org/drawingml/2006/table">
            <a:tbl>
              <a:tblPr>
                <a:tableStyleId>{5C22544A-7EE6-4342-B048-85BDC9FD1C3A}</a:tableStyleId>
              </a:tblPr>
              <a:tblGrid>
                <a:gridCol w="1303802">
                  <a:extLst>
                    <a:ext uri="{9D8B030D-6E8A-4147-A177-3AD203B41FA5}">
                      <a16:colId xmlns:a16="http://schemas.microsoft.com/office/drawing/2014/main" val="566966926"/>
                    </a:ext>
                  </a:extLst>
                </a:gridCol>
                <a:gridCol w="2963009">
                  <a:extLst>
                    <a:ext uri="{9D8B030D-6E8A-4147-A177-3AD203B41FA5}">
                      <a16:colId xmlns:a16="http://schemas.microsoft.com/office/drawing/2014/main" val="1468446665"/>
                    </a:ext>
                  </a:extLst>
                </a:gridCol>
                <a:gridCol w="3353756">
                  <a:extLst>
                    <a:ext uri="{9D8B030D-6E8A-4147-A177-3AD203B41FA5}">
                      <a16:colId xmlns:a16="http://schemas.microsoft.com/office/drawing/2014/main" val="4122098445"/>
                    </a:ext>
                  </a:extLst>
                </a:gridCol>
                <a:gridCol w="502671">
                  <a:extLst>
                    <a:ext uri="{9D8B030D-6E8A-4147-A177-3AD203B41FA5}">
                      <a16:colId xmlns:a16="http://schemas.microsoft.com/office/drawing/2014/main" val="3879831107"/>
                    </a:ext>
                  </a:extLst>
                </a:gridCol>
              </a:tblGrid>
              <a:tr h="123734">
                <a:tc>
                  <a:txBody>
                    <a:bodyPr/>
                    <a:lstStyle/>
                    <a:p>
                      <a:pPr algn="l" fontAlgn="t"/>
                      <a:r>
                        <a:rPr lang="nl-NL" sz="700" b="1" u="none" strike="noStrike" dirty="0">
                          <a:effectLst/>
                        </a:rPr>
                        <a:t>Tennisbaan</a:t>
                      </a:r>
                      <a:endParaRPr lang="nl-NL" sz="700" b="1" i="0" u="none" strike="noStrike" dirty="0">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3720278781"/>
                  </a:ext>
                </a:extLst>
              </a:tr>
              <a:tr h="2462897">
                <a:tc>
                  <a:txBody>
                    <a:bodyPr/>
                    <a:lstStyle/>
                    <a:p>
                      <a:pPr algn="l" fontAlgn="t"/>
                      <a:r>
                        <a:rPr lang="nl-NL" sz="700" u="none" strike="noStrike">
                          <a:effectLst/>
                        </a:rPr>
                        <a:t>donkere weg</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dirty="0">
                          <a:effectLst/>
                        </a:rPr>
                        <a:t>Er wordt hier geparkeerd om de tennisbaan te bezoeken, maar ook  gewandeld richting het buitengebied. Er is te weinig verlichting. Er is niet per se een onveilig gevoel, maar je kan de weg niet goed zien.</a:t>
                      </a:r>
                      <a:endParaRPr lang="nl-NL" sz="700" b="0" i="0" u="none" strike="noStrike" dirty="0">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dirty="0">
                          <a:effectLst/>
                        </a:rPr>
                        <a:t>Het beleid van de gemeente Gemert-Bakel voor verlichting in het buitengebied is: "Donker, tenzij...". Bij het plaatsen van verlichting wordt een afweging gemaakt tussen verschillende belangen. Duisternis is een bijzondere leefomgevingskwaliteit. Deze heeft een positief effect op het bioritme en de gezondheid van de mens en de natuur. Er is steeds meer bekend over de rol die een donkere nacht speelt in het welbevinden van mens, dier en biodiversiteit in het algemeen. Kunstlicht heeft invloed op de gezondheid van de mens. Het verstoort de biologische klok en zorgt daardoor voor meer kans op aandoeningen zoals obesitas, depressie en slaapstoornissen. Preventief, duurzaam, gericht en bewust verlichten zorgt ervoor dat onze duisternis beschermd wordt. Er wordt alleen verlichting toegevoegd als die absoluut noodzakelijk is.</a:t>
                      </a:r>
                      <a:br>
                        <a:rPr lang="nl-NL" sz="700" u="none" strike="noStrike" dirty="0">
                          <a:effectLst/>
                        </a:rPr>
                      </a:br>
                      <a:r>
                        <a:rPr lang="nl-NL" sz="700" u="none" strike="noStrike" dirty="0">
                          <a:effectLst/>
                        </a:rPr>
                        <a:t>Omdat de huidige verlichting bij de parkeerplaats als onvoldoende ervaren wordt gaan we deze als proef vervangen door duurzame, circulaire LED verlichting. LED zorgt voor een specifieker en gerichtere lichtspreiding. De twee huidige armaturen, bij de ingang van het terrein van de tennisvereniging en bij de parkeerplaats, worden vervangen door nieuwe armaturen op de bestaande masten. Dit is een nieuwe werkwijze voor ons. Door middel van deze proef willen we onderzoeken hoe werkbaar deze wijze van vervanging is en of we dit op grotere schaal kunnen gaan toepassen. </a:t>
                      </a:r>
                      <a:r>
                        <a:rPr lang="nl-NL" sz="700" i="1" u="none" strike="noStrike" dirty="0">
                          <a:solidFill>
                            <a:schemeClr val="tx1"/>
                          </a:solidFill>
                          <a:effectLst/>
                        </a:rPr>
                        <a:t>De opdracht is verleend en de armaturen worden gemaakt. De armaturen zullen na de bouwvakantie worden vervangen.</a:t>
                      </a:r>
                      <a:br>
                        <a:rPr lang="nl-NL" sz="700" u="none" strike="noStrike" dirty="0">
                          <a:effectLst/>
                        </a:rPr>
                      </a:br>
                      <a:r>
                        <a:rPr lang="nl-NL" sz="700" u="none" strike="noStrike" dirty="0">
                          <a:effectLst/>
                        </a:rPr>
                        <a:t>Voor het zicht en de veiligheid op de wandelroute door het buitengebied geven we wandelaars het advies zelf verlichting te dragen, in de vorm van een (hard)loopvest met verlichting of hoofdlamp.</a:t>
                      </a:r>
                      <a:endParaRPr lang="nl-NL" sz="700" b="0" i="1" u="none" strike="noStrike" dirty="0">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dirty="0">
                          <a:effectLst/>
                        </a:rPr>
                        <a:t>gemeente/ inwoners Elsendorp</a:t>
                      </a:r>
                      <a:endParaRPr lang="nl-NL" sz="700" b="0" i="0" u="none" strike="noStrike" dirty="0">
                        <a:solidFill>
                          <a:srgbClr val="000000"/>
                        </a:solidFill>
                        <a:effectLst/>
                        <a:latin typeface="Arial" panose="020B0604020202020204" pitchFamily="34" charset="0"/>
                      </a:endParaRPr>
                    </a:p>
                  </a:txBody>
                  <a:tcPr marL="5892" marR="5892" marT="5892" marB="0">
                    <a:solidFill>
                      <a:srgbClr val="F7F0E7"/>
                    </a:solidFill>
                  </a:tcPr>
                </a:tc>
                <a:extLst>
                  <a:ext uri="{0D108BD9-81ED-4DB2-BD59-A6C34878D82A}">
                    <a16:rowId xmlns:a16="http://schemas.microsoft.com/office/drawing/2014/main" val="4268357194"/>
                  </a:ext>
                </a:extLst>
              </a:tr>
              <a:tr h="229792">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Vuurwerkoverlast bij het bruggetje.</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dirty="0">
                          <a:effectLst/>
                        </a:rPr>
                        <a:t>De brug staat momenteel onder monitoring. De brug is beschadigd maar niet onveilig. Zodra onderhoud nodig is aan de brug zal deze worden uitgevoerd.</a:t>
                      </a:r>
                      <a:endParaRPr lang="nl-NL" sz="700" b="0" i="0" u="none" strike="noStrike" dirty="0">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gemeente</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4120216443"/>
                  </a:ext>
                </a:extLst>
              </a:tr>
              <a:tr h="316995">
                <a:tc>
                  <a:txBody>
                    <a:bodyPr/>
                    <a:lstStyle/>
                    <a:p>
                      <a:pPr algn="l" fontAlgn="t"/>
                      <a:r>
                        <a:rPr lang="nl-NL" sz="700" u="none" strike="noStrike">
                          <a:effectLst/>
                        </a:rPr>
                        <a:t> </a:t>
                      </a:r>
                      <a:endParaRPr lang="nl-NL" sz="700" b="1"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Er staat geen vuilnisbak bij de picknickplaats.</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i="0" u="none" strike="noStrike" dirty="0">
                          <a:effectLst/>
                        </a:rPr>
                        <a:t>De vuilnisbak is in week 21 geplaatst. Er zal in verband met de extra afstand van de ophaalronde worden gemonitord in hoeverre gebruik wordt gemaakt van de vuilnisbak.</a:t>
                      </a:r>
                      <a:endParaRPr lang="nl-NL" sz="700" b="0" i="0" u="none" strike="noStrike" dirty="0">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dirty="0">
                          <a:effectLst/>
                        </a:rPr>
                        <a:t>gemeente</a:t>
                      </a:r>
                      <a:endParaRPr lang="nl-NL" sz="700" b="0" i="0" u="none" strike="noStrike" dirty="0">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2228396263"/>
                  </a:ext>
                </a:extLst>
              </a:tr>
            </a:tbl>
          </a:graphicData>
        </a:graphic>
      </p:graphicFrame>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a:xfrm>
            <a:off x="457200" y="38100"/>
            <a:ext cx="6059016" cy="902970"/>
          </a:xfrm>
        </p:spPr>
        <p:txBody>
          <a:bodyPr/>
          <a:lstStyle/>
          <a:p>
            <a:r>
              <a:rPr lang="nl-NL" dirty="0"/>
              <a:t>4. Tennisbaan</a:t>
            </a:r>
          </a:p>
        </p:txBody>
      </p:sp>
      <p:pic>
        <p:nvPicPr>
          <p:cNvPr id="9" name="Afbeelding 8">
            <a:extLst>
              <a:ext uri="{FF2B5EF4-FFF2-40B4-BE49-F238E27FC236}">
                <a16:creationId xmlns:a16="http://schemas.microsoft.com/office/drawing/2014/main" id="{52662048-0E94-45CF-9AA5-5DA7A50697A3}"/>
              </a:ext>
            </a:extLst>
          </p:cNvPr>
          <p:cNvPicPr>
            <a:picLocks noChangeAspect="1"/>
          </p:cNvPicPr>
          <p:nvPr/>
        </p:nvPicPr>
        <p:blipFill rotWithShape="1">
          <a:blip r:embed="rId3"/>
          <a:srcRect l="11988" t="3170" r="18991" b="40069"/>
          <a:stretch/>
        </p:blipFill>
        <p:spPr>
          <a:xfrm>
            <a:off x="5268069" y="4590319"/>
            <a:ext cx="3312369" cy="2021505"/>
          </a:xfrm>
          <a:prstGeom prst="rect">
            <a:avLst/>
          </a:prstGeom>
        </p:spPr>
      </p:pic>
      <p:sp>
        <p:nvSpPr>
          <p:cNvPr id="12" name="Ovaal 11">
            <a:extLst>
              <a:ext uri="{FF2B5EF4-FFF2-40B4-BE49-F238E27FC236}">
                <a16:creationId xmlns:a16="http://schemas.microsoft.com/office/drawing/2014/main" id="{83670273-BBB0-4F07-A1B6-5E5C91A868C2}"/>
              </a:ext>
            </a:extLst>
          </p:cNvPr>
          <p:cNvSpPr/>
          <p:nvPr/>
        </p:nvSpPr>
        <p:spPr>
          <a:xfrm>
            <a:off x="6924253" y="4590319"/>
            <a:ext cx="720080" cy="72008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descr="Afbeelding met lucht, buiten, gras, reizen&#10;&#10;Automatisch gegenereerde beschrijving">
            <a:extLst>
              <a:ext uri="{FF2B5EF4-FFF2-40B4-BE49-F238E27FC236}">
                <a16:creationId xmlns:a16="http://schemas.microsoft.com/office/drawing/2014/main" id="{2B3BD9B7-C795-4DAE-BE49-CE481C15F260}"/>
              </a:ext>
            </a:extLst>
          </p:cNvPr>
          <p:cNvPicPr>
            <a:picLocks noChangeAspect="1"/>
          </p:cNvPicPr>
          <p:nvPr/>
        </p:nvPicPr>
        <p:blipFill rotWithShape="1">
          <a:blip r:embed="rId4">
            <a:extLst>
              <a:ext uri="{28A0092B-C50C-407E-A947-70E740481C1C}">
                <a14:useLocalDpi xmlns:a14="http://schemas.microsoft.com/office/drawing/2010/main" val="0"/>
              </a:ext>
            </a:extLst>
          </a:blip>
          <a:srcRect l="-914" t="28939" r="7870" b="8540"/>
          <a:stretch/>
        </p:blipFill>
        <p:spPr>
          <a:xfrm>
            <a:off x="436537" y="4590319"/>
            <a:ext cx="2263985" cy="2028384"/>
          </a:xfrm>
          <a:prstGeom prst="rect">
            <a:avLst/>
          </a:prstGeom>
        </p:spPr>
      </p:pic>
    </p:spTree>
    <p:extLst>
      <p:ext uri="{BB962C8B-B14F-4D97-AF65-F5344CB8AC3E}">
        <p14:creationId xmlns:p14="http://schemas.microsoft.com/office/powerpoint/2010/main" val="2469673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a:xfrm>
            <a:off x="457200" y="38100"/>
            <a:ext cx="6059016" cy="902970"/>
          </a:xfrm>
        </p:spPr>
        <p:txBody>
          <a:bodyPr/>
          <a:lstStyle/>
          <a:p>
            <a:r>
              <a:rPr lang="nl-NL" dirty="0"/>
              <a:t>5. Elsendorp Noord</a:t>
            </a:r>
          </a:p>
        </p:txBody>
      </p:sp>
      <p:graphicFrame>
        <p:nvGraphicFramePr>
          <p:cNvPr id="5" name="Tabel 4">
            <a:extLst>
              <a:ext uri="{FF2B5EF4-FFF2-40B4-BE49-F238E27FC236}">
                <a16:creationId xmlns:a16="http://schemas.microsoft.com/office/drawing/2014/main" id="{FF8D6045-B30C-4C99-B227-62F2D9B4631C}"/>
              </a:ext>
            </a:extLst>
          </p:cNvPr>
          <p:cNvGraphicFramePr>
            <a:graphicFrameLocks noGrp="1"/>
          </p:cNvGraphicFramePr>
          <p:nvPr>
            <p:extLst>
              <p:ext uri="{D42A27DB-BD31-4B8C-83A1-F6EECF244321}">
                <p14:modId xmlns:p14="http://schemas.microsoft.com/office/powerpoint/2010/main" val="4281808750"/>
              </p:ext>
            </p:extLst>
          </p:nvPr>
        </p:nvGraphicFramePr>
        <p:xfrm>
          <a:off x="458334" y="1340768"/>
          <a:ext cx="8123238" cy="1950285"/>
        </p:xfrm>
        <a:graphic>
          <a:graphicData uri="http://schemas.openxmlformats.org/drawingml/2006/table">
            <a:tbl>
              <a:tblPr>
                <a:tableStyleId>{5C22544A-7EE6-4342-B048-85BDC9FD1C3A}</a:tableStyleId>
              </a:tblPr>
              <a:tblGrid>
                <a:gridCol w="1303802">
                  <a:extLst>
                    <a:ext uri="{9D8B030D-6E8A-4147-A177-3AD203B41FA5}">
                      <a16:colId xmlns:a16="http://schemas.microsoft.com/office/drawing/2014/main" val="3157975154"/>
                    </a:ext>
                  </a:extLst>
                </a:gridCol>
                <a:gridCol w="2963009">
                  <a:extLst>
                    <a:ext uri="{9D8B030D-6E8A-4147-A177-3AD203B41FA5}">
                      <a16:colId xmlns:a16="http://schemas.microsoft.com/office/drawing/2014/main" val="1756621073"/>
                    </a:ext>
                  </a:extLst>
                </a:gridCol>
                <a:gridCol w="3353756">
                  <a:extLst>
                    <a:ext uri="{9D8B030D-6E8A-4147-A177-3AD203B41FA5}">
                      <a16:colId xmlns:a16="http://schemas.microsoft.com/office/drawing/2014/main" val="2298402315"/>
                    </a:ext>
                  </a:extLst>
                </a:gridCol>
                <a:gridCol w="502671">
                  <a:extLst>
                    <a:ext uri="{9D8B030D-6E8A-4147-A177-3AD203B41FA5}">
                      <a16:colId xmlns:a16="http://schemas.microsoft.com/office/drawing/2014/main" val="1958058705"/>
                    </a:ext>
                  </a:extLst>
                </a:gridCol>
              </a:tblGrid>
              <a:tr h="123734">
                <a:tc>
                  <a:txBody>
                    <a:bodyPr/>
                    <a:lstStyle/>
                    <a:p>
                      <a:pPr algn="l" fontAlgn="t"/>
                      <a:r>
                        <a:rPr lang="nl-NL" sz="700" b="1" u="none" strike="noStrike" dirty="0">
                          <a:effectLst/>
                        </a:rPr>
                        <a:t>Elsendorp Noord</a:t>
                      </a:r>
                      <a:endParaRPr lang="nl-NL" sz="700" b="1" i="0" u="none" strike="noStrike" dirty="0">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3377697602"/>
                  </a:ext>
                </a:extLst>
              </a:tr>
              <a:tr h="341742">
                <a:tc>
                  <a:txBody>
                    <a:bodyPr/>
                    <a:lstStyle/>
                    <a:p>
                      <a:pPr algn="l" fontAlgn="t"/>
                      <a:r>
                        <a:rPr lang="nl-NL" sz="700" u="none" strike="noStrike">
                          <a:effectLst/>
                        </a:rPr>
                        <a:t>parkeerplaatsen</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Parkeerplaatsen lopen voor opritten langs.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De strook voor de huizen langs is een zogenoemde rabatstrook. Deze strook heeft geen expliciete bestemming, hierop mag gewandeld worden, of gefietst, of geparkeerd. Parkeren voor een inrit (van een garage) mag niet.</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783405630"/>
                  </a:ext>
                </a:extLst>
              </a:tr>
              <a:tr h="341742">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Kan er net zoals in de parallelstraat een extra parkeerplek in het verlengde van de weg worden aangelegd?</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Op de aangegeven plek in de parallelstraat is geen parkeerplaats gelegen, dit is een uitrijstrook. Bij de aanleg van deze wijk is gerekend met de op dat moment geldende parkeernorm.</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3835497335"/>
                  </a:ext>
                </a:extLst>
              </a:tr>
              <a:tr h="117842">
                <a:tc>
                  <a:txBody>
                    <a:bodyPr/>
                    <a:lstStyle/>
                    <a:p>
                      <a:pPr algn="l" fontAlgn="t"/>
                      <a:r>
                        <a:rPr lang="nl-NL" sz="700" u="none" strike="noStrike">
                          <a:effectLst/>
                        </a:rPr>
                        <a:t>positief punt</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Ruim opgezette wijk.</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3575202012"/>
                  </a:ext>
                </a:extLst>
              </a:tr>
              <a:tr h="229792">
                <a:tc>
                  <a:txBody>
                    <a:bodyPr/>
                    <a:lstStyle/>
                    <a:p>
                      <a:pPr algn="l" fontAlgn="t"/>
                      <a:r>
                        <a:rPr lang="nl-NL" sz="700" u="none" strike="noStrike">
                          <a:effectLst/>
                        </a:rPr>
                        <a:t>groenstroken</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Groenstroken zijn nu net onderhouden, maar liggen er vaak onverzorgd bij.</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Er zijn vanuit Senzer 5 medewerkers actief in Milheeze/De Rips/Elsendorp. Het groenonderhoud voldoet aan de bij de gemeente vereiste beeldkwaliteit.</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3077641043"/>
                  </a:ext>
                </a:extLst>
              </a:tr>
              <a:tr h="565641">
                <a:tc>
                  <a:txBody>
                    <a:bodyPr/>
                    <a:lstStyle/>
                    <a:p>
                      <a:pPr algn="l" fontAlgn="t"/>
                      <a:r>
                        <a:rPr lang="nl-NL" sz="700" u="none" strike="noStrike">
                          <a:effectLst/>
                        </a:rPr>
                        <a:t>verkeersveiligheid</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dirty="0">
                          <a:effectLst/>
                        </a:rPr>
                        <a:t>Er wordt door sommige inwoners te hard gereden.</a:t>
                      </a:r>
                      <a:endParaRPr lang="nl-NL" sz="700" b="0" i="0" u="none" strike="noStrike" dirty="0">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Een deel van de weg moet nog woonrijp worden gemaakt. Die wordt ingericht als 30km/u weg. De gemeente zorgt voor de fysieke inrichting van de wijk. Het is belangrijk dat inwoners ook eigen verantwoordelijkheid nemen voor hun gedrag, en dat men elkaar aangespreekt bij onveilig rijgedrag. Mogelijk kan een campagne in de Elsendorper hieraan bijdragen.</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inwoners Elsendorp/ gemeente</a:t>
                      </a:r>
                      <a:endParaRPr lang="nl-NL" sz="700" b="0" i="0" u="none" strike="noStrike">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1981582901"/>
                  </a:ext>
                </a:extLst>
              </a:tr>
              <a:tr h="229792">
                <a:tc>
                  <a:txBody>
                    <a:bodyPr/>
                    <a:lstStyle/>
                    <a:p>
                      <a:pPr algn="l" fontAlgn="t"/>
                      <a:r>
                        <a:rPr lang="nl-NL" sz="700" u="none" strike="noStrike">
                          <a:effectLst/>
                        </a:rPr>
                        <a:t> </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Het was niet iedereen bekend wanneer deze weg woonrijp wordt gemaakt.</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a:effectLst/>
                        </a:rPr>
                        <a:t>Er zal een groter verspreidingsgebied worden bepaald voor informatiebrieven aan inwoners.</a:t>
                      </a:r>
                      <a:endParaRPr lang="nl-NL" sz="700" b="0" i="0" u="none" strike="noStrike">
                        <a:solidFill>
                          <a:srgbClr val="000000"/>
                        </a:solidFill>
                        <a:effectLst/>
                        <a:latin typeface="Arial" panose="020B0604020202020204" pitchFamily="34" charset="0"/>
                      </a:endParaRPr>
                    </a:p>
                  </a:txBody>
                  <a:tcPr marL="5892" marR="5892" marT="5892" marB="0"/>
                </a:tc>
                <a:tc>
                  <a:txBody>
                    <a:bodyPr/>
                    <a:lstStyle/>
                    <a:p>
                      <a:pPr algn="l" fontAlgn="t"/>
                      <a:r>
                        <a:rPr lang="nl-NL" sz="700" u="none" strike="noStrike" dirty="0">
                          <a:effectLst/>
                        </a:rPr>
                        <a:t>gemeente</a:t>
                      </a:r>
                      <a:endParaRPr lang="nl-NL" sz="700" b="0" i="0" u="none" strike="noStrike" dirty="0">
                        <a:solidFill>
                          <a:srgbClr val="000000"/>
                        </a:solidFill>
                        <a:effectLst/>
                        <a:latin typeface="Arial" panose="020B0604020202020204" pitchFamily="34" charset="0"/>
                      </a:endParaRPr>
                    </a:p>
                  </a:txBody>
                  <a:tcPr marL="5892" marR="5892" marT="5892" marB="0"/>
                </a:tc>
                <a:extLst>
                  <a:ext uri="{0D108BD9-81ED-4DB2-BD59-A6C34878D82A}">
                    <a16:rowId xmlns:a16="http://schemas.microsoft.com/office/drawing/2014/main" val="252344782"/>
                  </a:ext>
                </a:extLst>
              </a:tr>
            </a:tbl>
          </a:graphicData>
        </a:graphic>
      </p:graphicFrame>
      <p:pic>
        <p:nvPicPr>
          <p:cNvPr id="13" name="Afbeelding 12">
            <a:extLst>
              <a:ext uri="{FF2B5EF4-FFF2-40B4-BE49-F238E27FC236}">
                <a16:creationId xmlns:a16="http://schemas.microsoft.com/office/drawing/2014/main" id="{DC8F3D25-2563-4F4D-BD28-9AA342E915B6}"/>
              </a:ext>
            </a:extLst>
          </p:cNvPr>
          <p:cNvPicPr>
            <a:picLocks noChangeAspect="1"/>
          </p:cNvPicPr>
          <p:nvPr/>
        </p:nvPicPr>
        <p:blipFill rotWithShape="1">
          <a:blip r:embed="rId2"/>
          <a:srcRect l="12658" t="9596" r="18321"/>
          <a:stretch/>
        </p:blipFill>
        <p:spPr>
          <a:xfrm>
            <a:off x="5235140" y="3429000"/>
            <a:ext cx="3312369" cy="3219711"/>
          </a:xfrm>
          <a:prstGeom prst="rect">
            <a:avLst/>
          </a:prstGeom>
        </p:spPr>
      </p:pic>
      <p:sp>
        <p:nvSpPr>
          <p:cNvPr id="14" name="Ovaal 13">
            <a:extLst>
              <a:ext uri="{FF2B5EF4-FFF2-40B4-BE49-F238E27FC236}">
                <a16:creationId xmlns:a16="http://schemas.microsoft.com/office/drawing/2014/main" id="{836F1DF5-37FE-496F-9338-C8C4C3444197}"/>
              </a:ext>
            </a:extLst>
          </p:cNvPr>
          <p:cNvSpPr/>
          <p:nvPr/>
        </p:nvSpPr>
        <p:spPr>
          <a:xfrm>
            <a:off x="6191123" y="3429000"/>
            <a:ext cx="720080" cy="72008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 name="Afbeelding 14">
            <a:extLst>
              <a:ext uri="{FF2B5EF4-FFF2-40B4-BE49-F238E27FC236}">
                <a16:creationId xmlns:a16="http://schemas.microsoft.com/office/drawing/2014/main" id="{C4E3EB5F-C9C4-474C-84DC-122E4379BCA3}"/>
              </a:ext>
            </a:extLst>
          </p:cNvPr>
          <p:cNvPicPr>
            <a:picLocks noChangeAspect="1"/>
          </p:cNvPicPr>
          <p:nvPr/>
        </p:nvPicPr>
        <p:blipFill>
          <a:blip r:embed="rId3">
            <a:extLst>
              <a:ext uri="{28A0092B-C50C-407E-A947-70E740481C1C}">
                <a14:useLocalDpi xmlns:a14="http://schemas.microsoft.com/office/drawing/2010/main" val="0"/>
              </a:ext>
            </a:extLst>
          </a:blip>
          <a:srcRect l="956" r="956"/>
          <a:stretch/>
        </p:blipFill>
        <p:spPr>
          <a:xfrm>
            <a:off x="2786868" y="3429000"/>
            <a:ext cx="2368614" cy="3219711"/>
          </a:xfrm>
          <a:prstGeom prst="rect">
            <a:avLst/>
          </a:prstGeom>
        </p:spPr>
      </p:pic>
      <p:pic>
        <p:nvPicPr>
          <p:cNvPr id="16" name="Afbeelding 15">
            <a:extLst>
              <a:ext uri="{FF2B5EF4-FFF2-40B4-BE49-F238E27FC236}">
                <a16:creationId xmlns:a16="http://schemas.microsoft.com/office/drawing/2014/main" id="{8D6FEB01-1852-42F1-B755-3842BA49182D}"/>
              </a:ext>
            </a:extLst>
          </p:cNvPr>
          <p:cNvPicPr>
            <a:picLocks noChangeAspect="1"/>
          </p:cNvPicPr>
          <p:nvPr/>
        </p:nvPicPr>
        <p:blipFill>
          <a:blip r:embed="rId4">
            <a:extLst>
              <a:ext uri="{28A0092B-C50C-407E-A947-70E740481C1C}">
                <a14:useLocalDpi xmlns:a14="http://schemas.microsoft.com/office/drawing/2010/main" val="0"/>
              </a:ext>
            </a:extLst>
          </a:blip>
          <a:srcRect l="14619" r="14619"/>
          <a:stretch/>
        </p:blipFill>
        <p:spPr>
          <a:xfrm>
            <a:off x="421428" y="3429001"/>
            <a:ext cx="2278363" cy="3219710"/>
          </a:xfrm>
          <a:prstGeom prst="rect">
            <a:avLst/>
          </a:prstGeom>
        </p:spPr>
      </p:pic>
    </p:spTree>
    <p:extLst>
      <p:ext uri="{BB962C8B-B14F-4D97-AF65-F5344CB8AC3E}">
        <p14:creationId xmlns:p14="http://schemas.microsoft.com/office/powerpoint/2010/main" val="3402449465"/>
      </p:ext>
    </p:extLst>
  </p:cSld>
  <p:clrMapOvr>
    <a:masterClrMapping/>
  </p:clrMapOvr>
</p:sld>
</file>

<file path=ppt/theme/theme1.xml><?xml version="1.0" encoding="utf-8"?>
<a:theme xmlns:a="http://schemas.openxmlformats.org/drawingml/2006/main" name="Kantoorthema">
  <a:themeElements>
    <a:clrScheme name="Gemert-Bakel">
      <a:dk1>
        <a:sysClr val="windowText" lastClr="000000"/>
      </a:dk1>
      <a:lt1>
        <a:sysClr val="window" lastClr="FFFFFF"/>
      </a:lt1>
      <a:dk2>
        <a:srgbClr val="FFFFFF"/>
      </a:dk2>
      <a:lt2>
        <a:srgbClr val="808080"/>
      </a:lt2>
      <a:accent1>
        <a:srgbClr val="D4A400"/>
      </a:accent1>
      <a:accent2>
        <a:srgbClr val="002A64"/>
      </a:accent2>
      <a:accent3>
        <a:srgbClr val="D8D8D8"/>
      </a:accent3>
      <a:accent4>
        <a:srgbClr val="000000"/>
      </a:accent4>
      <a:accent5>
        <a:srgbClr val="E6CFAA"/>
      </a:accent5>
      <a:accent6>
        <a:srgbClr val="00255A"/>
      </a:accent6>
      <a:hlink>
        <a:srgbClr val="93117E"/>
      </a:hlink>
      <a:folHlink>
        <a:srgbClr val="002A64"/>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1793</TotalTime>
  <Words>4117</Words>
  <Application>Microsoft Office PowerPoint</Application>
  <PresentationFormat>Diavoorstelling (4:3)</PresentationFormat>
  <Paragraphs>311</Paragraphs>
  <Slides>14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Wingdings</vt:lpstr>
      <vt:lpstr>Kantoorthema</vt:lpstr>
      <vt:lpstr>Kijk in de Wijk Elsendorp</vt:lpstr>
      <vt:lpstr>Route</vt:lpstr>
      <vt:lpstr>Onderwerpen</vt:lpstr>
      <vt:lpstr>1. De Dompelaar</vt:lpstr>
      <vt:lpstr>2. Van Musschoenbroekstr.</vt:lpstr>
      <vt:lpstr>2. Van Mussch.str. (vervolg)</vt:lpstr>
      <vt:lpstr>3. Sint-Janstraat</vt:lpstr>
      <vt:lpstr>4. Tennisbaan</vt:lpstr>
      <vt:lpstr>5. Elsendorp Noord</vt:lpstr>
      <vt:lpstr>5. Elsendorp Noord (vervolg)</vt:lpstr>
      <vt:lpstr>5. Elsendorp Noord (vervolg)</vt:lpstr>
      <vt:lpstr>6. St. Christoffelplein/-str.</vt:lpstr>
      <vt:lpstr>7. Christoffelbosje</vt:lpstr>
      <vt:lpstr>+ Kruispunt Keizersberg</vt:lpstr>
    </vt:vector>
  </TitlesOfParts>
  <Company>Opus 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Algemeen</dc:title>
  <dc:creator>Laudij, Claire</dc:creator>
  <cp:lastModifiedBy>Laudij, Claire</cp:lastModifiedBy>
  <cp:revision>67</cp:revision>
  <cp:lastPrinted>2022-05-09T13:39:32Z</cp:lastPrinted>
  <dcterms:created xsi:type="dcterms:W3CDTF">2022-04-04T14:52:40Z</dcterms:created>
  <dcterms:modified xsi:type="dcterms:W3CDTF">2022-08-01T12:08:49Z</dcterms:modified>
</cp:coreProperties>
</file>