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70" r:id="rId2"/>
    <p:sldId id="278" r:id="rId3"/>
    <p:sldId id="271" r:id="rId4"/>
    <p:sldId id="264" r:id="rId5"/>
    <p:sldId id="286" r:id="rId6"/>
    <p:sldId id="279" r:id="rId7"/>
    <p:sldId id="285" r:id="rId8"/>
    <p:sldId id="280" r:id="rId9"/>
    <p:sldId id="281" r:id="rId10"/>
    <p:sldId id="284" r:id="rId11"/>
    <p:sldId id="282" r:id="rId12"/>
    <p:sldId id="283" r:id="rId13"/>
  </p:sldIdLst>
  <p:sldSz cx="9144000" cy="6858000" type="screen4x3"/>
  <p:notesSz cx="6797675"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26">
          <p15:clr>
            <a:srgbClr val="A4A3A4"/>
          </p15:clr>
        </p15:guide>
        <p15:guide id="2" pos="772">
          <p15:clr>
            <a:srgbClr val="A4A3A4"/>
          </p15:clr>
        </p15:guide>
        <p15:guide id="3" pos="4114">
          <p15:clr>
            <a:srgbClr val="A4A3A4"/>
          </p15:clr>
        </p15:guide>
        <p15:guide id="4" pos="5404">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0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58" autoAdjust="0"/>
    <p:restoredTop sz="94704" autoAdjust="0"/>
  </p:normalViewPr>
  <p:slideViewPr>
    <p:cSldViewPr>
      <p:cViewPr varScale="1">
        <p:scale>
          <a:sx n="114" d="100"/>
          <a:sy n="114" d="100"/>
        </p:scale>
        <p:origin x="1608" y="102"/>
      </p:cViewPr>
      <p:guideLst>
        <p:guide orient="horz" pos="4026"/>
        <p:guide pos="772"/>
        <p:guide pos="4114"/>
        <p:guide pos="5404"/>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5" d="100"/>
          <a:sy n="75" d="100"/>
        </p:scale>
        <p:origin x="-2914" y="-86"/>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095"/>
            <a:ext cx="6797675" cy="883763"/>
          </a:xfrm>
          <a:prstGeom prst="rect">
            <a:avLst/>
          </a:prstGeom>
        </p:spPr>
      </p:pic>
      <p:sp>
        <p:nvSpPr>
          <p:cNvPr id="2" name="Tijdelijke aanduiding voor koptekst 1"/>
          <p:cNvSpPr>
            <a:spLocks noGrp="1"/>
          </p:cNvSpPr>
          <p:nvPr>
            <p:ph type="hdr" sz="quarter"/>
          </p:nvPr>
        </p:nvSpPr>
        <p:spPr>
          <a:xfrm>
            <a:off x="0" y="0"/>
            <a:ext cx="2945659" cy="493633"/>
          </a:xfrm>
          <a:prstGeom prst="rect">
            <a:avLst/>
          </a:prstGeom>
        </p:spPr>
        <p:txBody>
          <a:bodyPr vert="horz" lIns="96661" tIns="48331" rIns="96661" bIns="48331" rtlCol="0"/>
          <a:lstStyle>
            <a:lvl1pPr algn="l">
              <a:defRPr sz="1300"/>
            </a:lvl1pPr>
          </a:lstStyle>
          <a:p>
            <a:endParaRPr lang="nl-NL"/>
          </a:p>
        </p:txBody>
      </p:sp>
      <p:sp>
        <p:nvSpPr>
          <p:cNvPr id="3" name="Tijdelijke aanduiding voor datum 2"/>
          <p:cNvSpPr>
            <a:spLocks noGrp="1"/>
          </p:cNvSpPr>
          <p:nvPr>
            <p:ph type="dt" sz="quarter" idx="1"/>
          </p:nvPr>
        </p:nvSpPr>
        <p:spPr>
          <a:xfrm>
            <a:off x="2990732" y="0"/>
            <a:ext cx="1829703" cy="493633"/>
          </a:xfrm>
          <a:prstGeom prst="rect">
            <a:avLst/>
          </a:prstGeom>
        </p:spPr>
        <p:txBody>
          <a:bodyPr vert="horz" lIns="96661" tIns="48331" rIns="96661" bIns="48331" rtlCol="0"/>
          <a:lstStyle>
            <a:lvl1pPr algn="r">
              <a:defRPr sz="1300"/>
            </a:lvl1pPr>
          </a:lstStyle>
          <a:p>
            <a:fld id="{A883D307-CC89-4381-A147-580696AAA1F0}" type="datetimeFigureOut">
              <a:rPr lang="nl-NL" smtClean="0"/>
              <a:t>15-11-2022</a:t>
            </a:fld>
            <a:endParaRPr lang="nl-NL"/>
          </a:p>
        </p:txBody>
      </p:sp>
      <p:sp>
        <p:nvSpPr>
          <p:cNvPr id="4" name="Tijdelijke aanduiding voor voettekst 3"/>
          <p:cNvSpPr>
            <a:spLocks noGrp="1"/>
          </p:cNvSpPr>
          <p:nvPr>
            <p:ph type="ftr" sz="quarter" idx="2"/>
          </p:nvPr>
        </p:nvSpPr>
        <p:spPr>
          <a:xfrm>
            <a:off x="0" y="9377317"/>
            <a:ext cx="2945659" cy="493633"/>
          </a:xfrm>
          <a:prstGeom prst="rect">
            <a:avLst/>
          </a:prstGeom>
        </p:spPr>
        <p:txBody>
          <a:bodyPr vert="horz" lIns="96661" tIns="48331" rIns="96661" bIns="48331"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3850444" y="9377317"/>
            <a:ext cx="2945659" cy="493633"/>
          </a:xfrm>
          <a:prstGeom prst="rect">
            <a:avLst/>
          </a:prstGeom>
        </p:spPr>
        <p:txBody>
          <a:bodyPr vert="horz" lIns="96661" tIns="48331" rIns="96661" bIns="48331" rtlCol="0" anchor="b"/>
          <a:lstStyle>
            <a:lvl1pPr algn="r">
              <a:defRPr sz="1300"/>
            </a:lvl1pPr>
          </a:lstStyle>
          <a:p>
            <a:fld id="{6EA1E43B-50A1-47B2-B992-2A06D54A6974}" type="slidenum">
              <a:rPr lang="nl-NL" smtClean="0"/>
              <a:t>‹nr.›</a:t>
            </a:fld>
            <a:endParaRPr lang="nl-NL"/>
          </a:p>
        </p:txBody>
      </p:sp>
    </p:spTree>
    <p:extLst>
      <p:ext uri="{BB962C8B-B14F-4D97-AF65-F5344CB8AC3E}">
        <p14:creationId xmlns:p14="http://schemas.microsoft.com/office/powerpoint/2010/main" val="3505182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3633"/>
          </a:xfrm>
          <a:prstGeom prst="rect">
            <a:avLst/>
          </a:prstGeom>
        </p:spPr>
        <p:txBody>
          <a:bodyPr vert="horz" lIns="96661" tIns="48331" rIns="96661" bIns="48331" rtlCol="0"/>
          <a:lstStyle>
            <a:lvl1pPr algn="l">
              <a:defRPr sz="1300"/>
            </a:lvl1pPr>
          </a:lstStyle>
          <a:p>
            <a:endParaRPr lang="nl-NL"/>
          </a:p>
        </p:txBody>
      </p:sp>
      <p:sp>
        <p:nvSpPr>
          <p:cNvPr id="3" name="Tijdelijke aanduiding voor datum 2"/>
          <p:cNvSpPr>
            <a:spLocks noGrp="1"/>
          </p:cNvSpPr>
          <p:nvPr>
            <p:ph type="dt" idx="1"/>
          </p:nvPr>
        </p:nvSpPr>
        <p:spPr>
          <a:xfrm>
            <a:off x="3850444" y="0"/>
            <a:ext cx="2945659" cy="493633"/>
          </a:xfrm>
          <a:prstGeom prst="rect">
            <a:avLst/>
          </a:prstGeom>
        </p:spPr>
        <p:txBody>
          <a:bodyPr vert="horz" lIns="96661" tIns="48331" rIns="96661" bIns="48331" rtlCol="0"/>
          <a:lstStyle>
            <a:lvl1pPr algn="r">
              <a:defRPr sz="1300"/>
            </a:lvl1pPr>
          </a:lstStyle>
          <a:p>
            <a:fld id="{F460D43D-3E90-4D7B-BF52-77A44CCCA16E}" type="datetimeFigureOut">
              <a:rPr lang="nl-NL" smtClean="0"/>
              <a:t>15-11-2022</a:t>
            </a:fld>
            <a:endParaRPr lang="nl-NL"/>
          </a:p>
        </p:txBody>
      </p:sp>
      <p:sp>
        <p:nvSpPr>
          <p:cNvPr id="4" name="Tijdelijke aanduiding voor dia-afbeelding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6661" tIns="48331" rIns="96661" bIns="48331" rtlCol="0" anchor="ctr"/>
          <a:lstStyle/>
          <a:p>
            <a:endParaRPr lang="nl-NL"/>
          </a:p>
        </p:txBody>
      </p:sp>
      <p:sp>
        <p:nvSpPr>
          <p:cNvPr id="5" name="Tijdelijke aanduiding voor notities 4"/>
          <p:cNvSpPr>
            <a:spLocks noGrp="1"/>
          </p:cNvSpPr>
          <p:nvPr>
            <p:ph type="body" sz="quarter" idx="3"/>
          </p:nvPr>
        </p:nvSpPr>
        <p:spPr>
          <a:xfrm>
            <a:off x="679768" y="4689515"/>
            <a:ext cx="5438140" cy="4442698"/>
          </a:xfrm>
          <a:prstGeom prst="rect">
            <a:avLst/>
          </a:prstGeom>
        </p:spPr>
        <p:txBody>
          <a:bodyPr vert="horz" lIns="96661" tIns="48331" rIns="96661" bIns="48331"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17"/>
            <a:ext cx="2945659" cy="493633"/>
          </a:xfrm>
          <a:prstGeom prst="rect">
            <a:avLst/>
          </a:prstGeom>
        </p:spPr>
        <p:txBody>
          <a:bodyPr vert="horz" lIns="96661" tIns="48331" rIns="96661" bIns="48331"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3850444" y="9377317"/>
            <a:ext cx="2945659" cy="493633"/>
          </a:xfrm>
          <a:prstGeom prst="rect">
            <a:avLst/>
          </a:prstGeom>
        </p:spPr>
        <p:txBody>
          <a:bodyPr vert="horz" lIns="96661" tIns="48331" rIns="96661" bIns="48331" rtlCol="0" anchor="b"/>
          <a:lstStyle>
            <a:lvl1pPr algn="r">
              <a:defRPr sz="1300"/>
            </a:lvl1pPr>
          </a:lstStyle>
          <a:p>
            <a:fld id="{8014A283-C885-4A37-96E9-FA2E14C0F484}" type="slidenum">
              <a:rPr lang="nl-NL" smtClean="0"/>
              <a:t>‹nr.›</a:t>
            </a:fld>
            <a:endParaRPr lang="nl-NL"/>
          </a:p>
        </p:txBody>
      </p:sp>
    </p:spTree>
    <p:extLst>
      <p:ext uri="{BB962C8B-B14F-4D97-AF65-F5344CB8AC3E}">
        <p14:creationId xmlns:p14="http://schemas.microsoft.com/office/powerpoint/2010/main" val="819379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227584" y="2180456"/>
            <a:ext cx="6659116" cy="1752600"/>
          </a:xfrm>
        </p:spPr>
        <p:txBody>
          <a:bodyPr>
            <a:normAutofit/>
          </a:bodyPr>
          <a:lstStyle>
            <a:lvl1pPr marL="0" indent="0" algn="ctr">
              <a:buNone/>
              <a:defRPr sz="26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
        <p:nvSpPr>
          <p:cNvPr id="4" name="Tijdelijke aanduiding voor datum 3"/>
          <p:cNvSpPr>
            <a:spLocks noGrp="1"/>
          </p:cNvSpPr>
          <p:nvPr>
            <p:ph type="dt" sz="half" idx="10"/>
          </p:nvPr>
        </p:nvSpPr>
        <p:spPr/>
        <p:txBody>
          <a:bodyPr/>
          <a:lstStyle/>
          <a:p>
            <a:fld id="{9ACDF8CE-CFCC-4D57-9CD3-F744E6482B49}" type="datetimeFigureOut">
              <a:rPr lang="nl-NL" smtClean="0"/>
              <a:t>15-11-2022</a:t>
            </a:fld>
            <a:endParaRPr lang="nl-NL"/>
          </a:p>
        </p:txBody>
      </p:sp>
      <p:sp>
        <p:nvSpPr>
          <p:cNvPr id="6" name="Tijdelijke aanduiding voor dianummer 5"/>
          <p:cNvSpPr>
            <a:spLocks noGrp="1"/>
          </p:cNvSpPr>
          <p:nvPr>
            <p:ph type="sldNum" sz="quarter" idx="12"/>
          </p:nvPr>
        </p:nvSpPr>
        <p:spPr/>
        <p:txBody>
          <a:bodyPr/>
          <a:lstStyle/>
          <a:p>
            <a:fld id="{9209DAE4-BFAB-4294-A099-1DA8C75FCCD7}" type="slidenum">
              <a:rPr lang="nl-NL" smtClean="0"/>
              <a:t>‹nr.›</a:t>
            </a:fld>
            <a:endParaRPr lang="nl-NL"/>
          </a:p>
        </p:txBody>
      </p:sp>
      <p:sp>
        <p:nvSpPr>
          <p:cNvPr id="12" name="Tijdelijke aanduiding voor titel 1"/>
          <p:cNvSpPr>
            <a:spLocks noGrp="1"/>
          </p:cNvSpPr>
          <p:nvPr>
            <p:ph type="title"/>
          </p:nvPr>
        </p:nvSpPr>
        <p:spPr>
          <a:xfrm>
            <a:off x="457200" y="38100"/>
            <a:ext cx="5627688" cy="902970"/>
          </a:xfrm>
          <a:prstGeom prst="rect">
            <a:avLst/>
          </a:prstGeom>
        </p:spPr>
        <p:txBody>
          <a:bodyPr vert="horz" lIns="91440" tIns="45720" rIns="91440" bIns="45720" rtlCol="0" anchor="ctr">
            <a:noAutofit/>
          </a:bodyPr>
          <a:lstStyle/>
          <a:p>
            <a:r>
              <a:rPr lang="nl-NL"/>
              <a:t>Klik om stijl te bewerken</a:t>
            </a:r>
            <a:endParaRPr lang="nl-NL" dirty="0"/>
          </a:p>
        </p:txBody>
      </p:sp>
    </p:spTree>
    <p:extLst>
      <p:ext uri="{BB962C8B-B14F-4D97-AF65-F5344CB8AC3E}">
        <p14:creationId xmlns:p14="http://schemas.microsoft.com/office/powerpoint/2010/main" val="765497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4800600"/>
            <a:ext cx="8121600" cy="566738"/>
          </a:xfrm>
        </p:spPr>
        <p:txBody>
          <a:bodyPr anchor="b"/>
          <a:lstStyle>
            <a:lvl1pPr algn="l">
              <a:defRPr sz="2000" b="1">
                <a:solidFill>
                  <a:schemeClr val="tx1"/>
                </a:solidFill>
              </a:defRPr>
            </a:lvl1pPr>
          </a:lstStyle>
          <a:p>
            <a:r>
              <a:rPr lang="nl-NL"/>
              <a:t>Klik om stijl te bewerken</a:t>
            </a:r>
          </a:p>
        </p:txBody>
      </p:sp>
      <p:sp>
        <p:nvSpPr>
          <p:cNvPr id="3" name="Tijdelijke aanduiding voor afbeelding 2"/>
          <p:cNvSpPr>
            <a:spLocks noGrp="1"/>
          </p:cNvSpPr>
          <p:nvPr>
            <p:ph type="pic" idx="1"/>
          </p:nvPr>
        </p:nvSpPr>
        <p:spPr>
          <a:xfrm>
            <a:off x="457200" y="1340767"/>
            <a:ext cx="8121600" cy="338680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457200" y="5367338"/>
            <a:ext cx="8121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ijdelijke aanduiding voor datum 4"/>
          <p:cNvSpPr>
            <a:spLocks noGrp="1"/>
          </p:cNvSpPr>
          <p:nvPr>
            <p:ph type="dt" sz="half" idx="10"/>
          </p:nvPr>
        </p:nvSpPr>
        <p:spPr/>
        <p:txBody>
          <a:bodyPr/>
          <a:lstStyle/>
          <a:p>
            <a:fld id="{9ACDF8CE-CFCC-4D57-9CD3-F744E6482B49}" type="datetimeFigureOut">
              <a:rPr lang="nl-NL" smtClean="0"/>
              <a:t>15-11-2022</a:t>
            </a:fld>
            <a:endParaRPr lang="nl-NL"/>
          </a:p>
        </p:txBody>
      </p:sp>
      <p:sp>
        <p:nvSpPr>
          <p:cNvPr id="7" name="Tijdelijke aanduiding voor dianummer 6"/>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824412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ACDF8CE-CFCC-4D57-9CD3-F744E6482B49}" type="datetimeFigureOut">
              <a:rPr lang="nl-NL" smtClean="0"/>
              <a:t>15-11-2022</a:t>
            </a:fld>
            <a:endParaRPr lang="nl-NL"/>
          </a:p>
        </p:txBody>
      </p:sp>
      <p:sp>
        <p:nvSpPr>
          <p:cNvPr id="6" name="Tijdelijke aanduiding voor dianummer 5"/>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2086333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object 2">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a:xfrm>
            <a:off x="457200" y="1268759"/>
            <a:ext cx="5698976" cy="511486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a:xfrm>
            <a:off x="457200" y="6448251"/>
            <a:ext cx="2133600" cy="365125"/>
          </a:xfrm>
        </p:spPr>
        <p:txBody>
          <a:bodyPr/>
          <a:lstStyle/>
          <a:p>
            <a:fld id="{9ACDF8CE-CFCC-4D57-9CD3-F744E6482B49}" type="datetimeFigureOut">
              <a:rPr lang="nl-NL" smtClean="0"/>
              <a:t>15-11-2022</a:t>
            </a:fld>
            <a:endParaRPr lang="nl-NL"/>
          </a:p>
        </p:txBody>
      </p:sp>
      <p:sp>
        <p:nvSpPr>
          <p:cNvPr id="6" name="Tijdelijke aanduiding voor dianummer 5"/>
          <p:cNvSpPr>
            <a:spLocks noGrp="1"/>
          </p:cNvSpPr>
          <p:nvPr>
            <p:ph type="sldNum" sz="quarter" idx="12"/>
          </p:nvPr>
        </p:nvSpPr>
        <p:spPr>
          <a:xfrm>
            <a:off x="4022576" y="6448251"/>
            <a:ext cx="2133600" cy="365125"/>
          </a:xfrm>
        </p:spPr>
        <p:txBody>
          <a:bodyPr/>
          <a:lstStyle/>
          <a:p>
            <a:fld id="{9209DAE4-BFAB-4294-A099-1DA8C75FCCD7}" type="slidenum">
              <a:rPr lang="nl-NL" smtClean="0"/>
              <a:t>‹nr.›</a:t>
            </a:fld>
            <a:endParaRPr lang="nl-NL"/>
          </a:p>
        </p:txBody>
      </p:sp>
      <p:sp>
        <p:nvSpPr>
          <p:cNvPr id="12" name="Tijdelijke aanduiding voor afbeelding 11"/>
          <p:cNvSpPr>
            <a:spLocks noGrp="1"/>
          </p:cNvSpPr>
          <p:nvPr>
            <p:ph type="pic" sz="quarter" idx="13"/>
          </p:nvPr>
        </p:nvSpPr>
        <p:spPr>
          <a:xfrm>
            <a:off x="6530975" y="1079500"/>
            <a:ext cx="2046288" cy="1314000"/>
          </a:xfrm>
        </p:spPr>
        <p:txBody>
          <a:bodyPr>
            <a:normAutofit/>
          </a:bodyPr>
          <a:lstStyle>
            <a:lvl1pPr>
              <a:defRPr sz="1400"/>
            </a:lvl1pPr>
          </a:lstStyle>
          <a:p>
            <a:r>
              <a:rPr lang="nl-NL"/>
              <a:t>Klik op het pictogram als u een afbeelding wilt toevoegen</a:t>
            </a:r>
            <a:endParaRPr lang="nl-NL" dirty="0"/>
          </a:p>
        </p:txBody>
      </p:sp>
      <p:sp>
        <p:nvSpPr>
          <p:cNvPr id="13" name="Tijdelijke aanduiding voor afbeelding 11"/>
          <p:cNvSpPr>
            <a:spLocks noGrp="1"/>
          </p:cNvSpPr>
          <p:nvPr>
            <p:ph type="pic" sz="quarter" idx="14"/>
          </p:nvPr>
        </p:nvSpPr>
        <p:spPr>
          <a:xfrm>
            <a:off x="6530975" y="2398487"/>
            <a:ext cx="2046288" cy="1314000"/>
          </a:xfrm>
        </p:spPr>
        <p:txBody>
          <a:bodyPr>
            <a:normAutofit/>
          </a:bodyPr>
          <a:lstStyle>
            <a:lvl1pPr>
              <a:defRPr sz="1400"/>
            </a:lvl1pPr>
          </a:lstStyle>
          <a:p>
            <a:r>
              <a:rPr lang="nl-NL"/>
              <a:t>Klik op het pictogram als u een afbeelding wilt toevoegen</a:t>
            </a:r>
            <a:endParaRPr lang="nl-NL" dirty="0"/>
          </a:p>
        </p:txBody>
      </p:sp>
      <p:sp>
        <p:nvSpPr>
          <p:cNvPr id="14" name="Tijdelijke aanduiding voor afbeelding 11"/>
          <p:cNvSpPr>
            <a:spLocks noGrp="1"/>
          </p:cNvSpPr>
          <p:nvPr>
            <p:ph type="pic" sz="quarter" idx="15"/>
          </p:nvPr>
        </p:nvSpPr>
        <p:spPr>
          <a:xfrm>
            <a:off x="6530975" y="3718739"/>
            <a:ext cx="2046288" cy="1314000"/>
          </a:xfrm>
        </p:spPr>
        <p:txBody>
          <a:bodyPr>
            <a:normAutofit/>
          </a:bodyPr>
          <a:lstStyle>
            <a:lvl1pPr>
              <a:defRPr sz="1400"/>
            </a:lvl1pPr>
          </a:lstStyle>
          <a:p>
            <a:r>
              <a:rPr lang="nl-NL"/>
              <a:t>Klik op het pictogram als u een afbeelding wilt toevoegen</a:t>
            </a:r>
            <a:endParaRPr lang="nl-NL" dirty="0"/>
          </a:p>
        </p:txBody>
      </p:sp>
      <p:sp>
        <p:nvSpPr>
          <p:cNvPr id="15" name="Tijdelijke aanduiding voor afbeelding 11"/>
          <p:cNvSpPr>
            <a:spLocks noGrp="1"/>
          </p:cNvSpPr>
          <p:nvPr>
            <p:ph type="pic" sz="quarter" idx="16"/>
          </p:nvPr>
        </p:nvSpPr>
        <p:spPr>
          <a:xfrm>
            <a:off x="6530975" y="5036574"/>
            <a:ext cx="2046288" cy="1314000"/>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2003578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9ACDF8CE-CFCC-4D57-9CD3-F744E6482B49}" type="datetimeFigureOut">
              <a:rPr lang="nl-NL" smtClean="0"/>
              <a:t>15-11-2022</a:t>
            </a:fld>
            <a:endParaRPr lang="nl-NL"/>
          </a:p>
        </p:txBody>
      </p:sp>
      <p:sp>
        <p:nvSpPr>
          <p:cNvPr id="7" name="Tijdelijke aanduiding voor dianummer 6"/>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720273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stijl te bewerken</a:t>
            </a:r>
          </a:p>
        </p:txBody>
      </p:sp>
      <p:sp>
        <p:nvSpPr>
          <p:cNvPr id="3" name="Tijdelijke aanduiding voor tekst 2"/>
          <p:cNvSpPr>
            <a:spLocks noGrp="1"/>
          </p:cNvSpPr>
          <p:nvPr>
            <p:ph type="body" idx="1"/>
          </p:nvPr>
        </p:nvSpPr>
        <p:spPr>
          <a:xfrm>
            <a:off x="457200" y="1484784"/>
            <a:ext cx="4040188" cy="7569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457200" y="225420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4645025" y="1484784"/>
            <a:ext cx="4041775" cy="7569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4645025" y="2254201"/>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6"/>
          <p:cNvSpPr>
            <a:spLocks noGrp="1"/>
          </p:cNvSpPr>
          <p:nvPr>
            <p:ph type="dt" sz="half" idx="10"/>
          </p:nvPr>
        </p:nvSpPr>
        <p:spPr/>
        <p:txBody>
          <a:bodyPr/>
          <a:lstStyle/>
          <a:p>
            <a:fld id="{9ACDF8CE-CFCC-4D57-9CD3-F744E6482B49}" type="datetimeFigureOut">
              <a:rPr lang="nl-NL" smtClean="0"/>
              <a:t>15-11-2022</a:t>
            </a:fld>
            <a:endParaRPr lang="nl-NL"/>
          </a:p>
        </p:txBody>
      </p:sp>
      <p:sp>
        <p:nvSpPr>
          <p:cNvPr id="8" name="Tijdelijke aanduiding voor voettekst 7"/>
          <p:cNvSpPr>
            <a:spLocks noGrp="1"/>
          </p:cNvSpPr>
          <p:nvPr>
            <p:ph type="ftr" sz="quarter" idx="11"/>
          </p:nvPr>
        </p:nvSpPr>
        <p:spPr>
          <a:xfrm>
            <a:off x="3124200" y="6356350"/>
            <a:ext cx="2895600" cy="365125"/>
          </a:xfrm>
          <a:prstGeom prst="rect">
            <a:avLst/>
          </a:prstGeom>
        </p:spPr>
        <p:txBody>
          <a:bodyPr/>
          <a:lstStyle/>
          <a:p>
            <a:endParaRPr lang="nl-NL"/>
          </a:p>
        </p:txBody>
      </p:sp>
      <p:sp>
        <p:nvSpPr>
          <p:cNvPr id="9" name="Tijdelijke aanduiding voor dianummer 8"/>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2630396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nl-NL"/>
              <a:t>Klik om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Tijdelijke aanduiding voor datum 3"/>
          <p:cNvSpPr>
            <a:spLocks noGrp="1"/>
          </p:cNvSpPr>
          <p:nvPr>
            <p:ph type="dt" sz="half" idx="10"/>
          </p:nvPr>
        </p:nvSpPr>
        <p:spPr/>
        <p:txBody>
          <a:bodyPr/>
          <a:lstStyle/>
          <a:p>
            <a:fld id="{9ACDF8CE-CFCC-4D57-9CD3-F744E6482B49}" type="datetimeFigureOut">
              <a:rPr lang="nl-NL" smtClean="0"/>
              <a:t>15-11-2022</a:t>
            </a:fld>
            <a:endParaRPr lang="nl-NL"/>
          </a:p>
        </p:txBody>
      </p:sp>
      <p:sp>
        <p:nvSpPr>
          <p:cNvPr id="6" name="Tijdelijke aanduiding voor dianummer 5"/>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3882519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atum 2"/>
          <p:cNvSpPr>
            <a:spLocks noGrp="1"/>
          </p:cNvSpPr>
          <p:nvPr>
            <p:ph type="dt" sz="half" idx="10"/>
          </p:nvPr>
        </p:nvSpPr>
        <p:spPr/>
        <p:txBody>
          <a:bodyPr/>
          <a:lstStyle/>
          <a:p>
            <a:fld id="{9ACDF8CE-CFCC-4D57-9CD3-F744E6482B49}" type="datetimeFigureOut">
              <a:rPr lang="nl-NL" smtClean="0"/>
              <a:t>15-11-2022</a:t>
            </a:fld>
            <a:endParaRPr lang="nl-NL"/>
          </a:p>
        </p:txBody>
      </p:sp>
      <p:sp>
        <p:nvSpPr>
          <p:cNvPr id="5" name="Tijdelijke aanduiding voor dianummer 4"/>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3711638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ACDF8CE-CFCC-4D57-9CD3-F744E6482B49}" type="datetimeFigureOut">
              <a:rPr lang="nl-NL" smtClean="0"/>
              <a:t>15-11-2022</a:t>
            </a:fld>
            <a:endParaRPr lang="nl-NL"/>
          </a:p>
        </p:txBody>
      </p:sp>
      <p:sp>
        <p:nvSpPr>
          <p:cNvPr id="4" name="Tijdelijke aanduiding voor dianummer 3"/>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3405436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1602000"/>
            <a:ext cx="3008313" cy="1162050"/>
          </a:xfrm>
        </p:spPr>
        <p:txBody>
          <a:bodyPr anchor="b"/>
          <a:lstStyle>
            <a:lvl1pPr algn="l">
              <a:defRPr sz="2000" b="1">
                <a:solidFill>
                  <a:schemeClr val="tx1"/>
                </a:solidFill>
              </a:defRPr>
            </a:lvl1pPr>
          </a:lstStyle>
          <a:p>
            <a:r>
              <a:rPr lang="nl-NL"/>
              <a:t>Klik om stijl te bewerken</a:t>
            </a:r>
            <a:endParaRPr lang="nl-NL" dirty="0"/>
          </a:p>
        </p:txBody>
      </p:sp>
      <p:sp>
        <p:nvSpPr>
          <p:cNvPr id="3" name="Tijdelijke aanduiding voor inhoud 2"/>
          <p:cNvSpPr>
            <a:spLocks noGrp="1"/>
          </p:cNvSpPr>
          <p:nvPr>
            <p:ph idx="1"/>
          </p:nvPr>
        </p:nvSpPr>
        <p:spPr>
          <a:xfrm>
            <a:off x="3575050" y="1602000"/>
            <a:ext cx="5111750" cy="453430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tekst 3"/>
          <p:cNvSpPr>
            <a:spLocks noGrp="1"/>
          </p:cNvSpPr>
          <p:nvPr>
            <p:ph type="body" sz="half" idx="2"/>
          </p:nvPr>
        </p:nvSpPr>
        <p:spPr>
          <a:xfrm>
            <a:off x="457200" y="2780929"/>
            <a:ext cx="3008313" cy="33452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ijdelijke aanduiding voor datum 4"/>
          <p:cNvSpPr>
            <a:spLocks noGrp="1"/>
          </p:cNvSpPr>
          <p:nvPr>
            <p:ph type="dt" sz="half" idx="10"/>
          </p:nvPr>
        </p:nvSpPr>
        <p:spPr/>
        <p:txBody>
          <a:bodyPr/>
          <a:lstStyle/>
          <a:p>
            <a:fld id="{9ACDF8CE-CFCC-4D57-9CD3-F744E6482B49}" type="datetimeFigureOut">
              <a:rPr lang="nl-NL" smtClean="0"/>
              <a:t>15-11-2022</a:t>
            </a:fld>
            <a:endParaRPr lang="nl-NL"/>
          </a:p>
        </p:txBody>
      </p:sp>
      <p:sp>
        <p:nvSpPr>
          <p:cNvPr id="7" name="Tijdelijke aanduiding voor dianummer 6"/>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997815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Logo GB"/>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 y="-4"/>
            <a:ext cx="9144000" cy="1091382"/>
          </a:xfrm>
          <a:prstGeom prst="rect">
            <a:avLst/>
          </a:prstGeom>
        </p:spPr>
      </p:pic>
      <p:sp>
        <p:nvSpPr>
          <p:cNvPr id="3" name="Tijdelijke aanduiding voor tekst 2"/>
          <p:cNvSpPr>
            <a:spLocks noGrp="1"/>
          </p:cNvSpPr>
          <p:nvPr>
            <p:ph type="body" idx="1"/>
          </p:nvPr>
        </p:nvSpPr>
        <p:spPr>
          <a:xfrm>
            <a:off x="457200" y="1600200"/>
            <a:ext cx="8122920" cy="4525963"/>
          </a:xfrm>
          <a:prstGeom prst="rect">
            <a:avLst/>
          </a:prstGeom>
        </p:spPr>
        <p:txBody>
          <a:bodyPr vert="horz" lIns="91440" tIns="45720" rIns="91440" bIns="45720" rtlCol="0">
            <a:normAutofit/>
          </a:bodyPr>
          <a:lstStyle/>
          <a:p>
            <a:pPr lvl="0"/>
            <a:r>
              <a:rPr lang="nl-NL" dirty="0"/>
              <a:t>Niveau 1</a:t>
            </a:r>
          </a:p>
          <a:p>
            <a:pPr lvl="1"/>
            <a:r>
              <a:rPr lang="nl-NL" dirty="0"/>
              <a:t>Niveau 2 </a:t>
            </a:r>
          </a:p>
          <a:p>
            <a:pPr lvl="2"/>
            <a:r>
              <a:rPr lang="nl-NL" dirty="0"/>
              <a:t>Niveau 3</a:t>
            </a:r>
          </a:p>
          <a:p>
            <a:pPr lvl="3"/>
            <a:r>
              <a:rPr lang="nl-NL" dirty="0"/>
              <a:t>Niveau 4</a:t>
            </a:r>
          </a:p>
          <a:p>
            <a:pPr lvl="4"/>
            <a:r>
              <a:rPr lang="nl-NL" dirty="0"/>
              <a:t>Niveau 5</a:t>
            </a:r>
          </a:p>
        </p:txBody>
      </p:sp>
      <p:sp>
        <p:nvSpPr>
          <p:cNvPr id="2" name="Tijdelijke aanduiding voor titel 1"/>
          <p:cNvSpPr>
            <a:spLocks noGrp="1"/>
          </p:cNvSpPr>
          <p:nvPr>
            <p:ph type="title"/>
          </p:nvPr>
        </p:nvSpPr>
        <p:spPr>
          <a:xfrm>
            <a:off x="457200" y="38100"/>
            <a:ext cx="5627688" cy="902970"/>
          </a:xfrm>
          <a:prstGeom prst="rect">
            <a:avLst/>
          </a:prstGeom>
        </p:spPr>
        <p:txBody>
          <a:bodyPr vert="horz" lIns="91440" tIns="45720" rIns="91440" bIns="45720" rtlCol="0" anchor="ctr">
            <a:noAutofit/>
          </a:bodyPr>
          <a:lstStyle/>
          <a:p>
            <a:r>
              <a:rPr lang="nl-NL" dirty="0"/>
              <a:t>Klik om de stijl te bewerken</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CDF8CE-CFCC-4D57-9CD3-F744E6482B49}" type="datetimeFigureOut">
              <a:rPr lang="nl-NL" smtClean="0"/>
              <a:t>15-11-2022</a:t>
            </a:fld>
            <a:endParaRPr lang="nl-NL"/>
          </a:p>
        </p:txBody>
      </p:sp>
      <p:sp>
        <p:nvSpPr>
          <p:cNvPr id="6" name="Tijdelijke aanduiding voor dianummer 5"/>
          <p:cNvSpPr>
            <a:spLocks noGrp="1"/>
          </p:cNvSpPr>
          <p:nvPr>
            <p:ph type="sldNum" sz="quarter" idx="4"/>
          </p:nvPr>
        </p:nvSpPr>
        <p:spPr>
          <a:xfrm>
            <a:off x="327585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09DAE4-BFAB-4294-A099-1DA8C75FCCD7}" type="slidenum">
              <a:rPr lang="nl-NL" smtClean="0"/>
              <a:t>‹nr.›</a:t>
            </a:fld>
            <a:endParaRPr lang="nl-NL"/>
          </a:p>
        </p:txBody>
      </p:sp>
    </p:spTree>
    <p:extLst>
      <p:ext uri="{BB962C8B-B14F-4D97-AF65-F5344CB8AC3E}">
        <p14:creationId xmlns:p14="http://schemas.microsoft.com/office/powerpoint/2010/main" val="3836446483"/>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52" r:id="rId4"/>
    <p:sldLayoutId id="2147483653" r:id="rId5"/>
    <p:sldLayoutId id="2147483651" r:id="rId6"/>
    <p:sldLayoutId id="2147483654" r:id="rId7"/>
    <p:sldLayoutId id="2147483655" r:id="rId8"/>
    <p:sldLayoutId id="2147483656" r:id="rId9"/>
    <p:sldLayoutId id="2147483657" r:id="rId10"/>
  </p:sldLayoutIdLst>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lang="nl-NL" sz="3200" kern="1200" dirty="0" smtClean="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edbeziggemertbakel.nl/beweeg-en-preventieakkoord-gemert-bakel/" TargetMode="External"/><Relationship Id="rId2" Type="http://schemas.openxmlformats.org/officeDocument/2006/relationships/hyperlink" Target="https://www.gemert-bakel.nl/producten/melding-openbare-ruimt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participatiepunt.vvn.n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gemert-bakel.nl/producten/kappen-en-snoeien-bomen" TargetMode="External"/><Relationship Id="rId2" Type="http://schemas.openxmlformats.org/officeDocument/2006/relationships/hyperlink" Target="https://www.gemert-bakel.nl/producten/melding-openbare-ruimte"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emert-bakel.nl/producten/rioolverstopping"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emert-bakel.nl/producten/melding-openbare-ruimte"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participatiepunt.vvn.nl/"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hyperlink" Target="https://www.gemert-bakel.nl/producten/melding-openbare-ruimte"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AA69CCED-63A1-40A9-B4D2-6FC66B032771}"/>
              </a:ext>
            </a:extLst>
          </p:cNvPr>
          <p:cNvSpPr>
            <a:spLocks noGrp="1"/>
          </p:cNvSpPr>
          <p:nvPr>
            <p:ph type="subTitle" idx="1"/>
          </p:nvPr>
        </p:nvSpPr>
        <p:spPr>
          <a:xfrm>
            <a:off x="1227584" y="1628800"/>
            <a:ext cx="6659116" cy="5191100"/>
          </a:xfrm>
        </p:spPr>
        <p:txBody>
          <a:bodyPr>
            <a:normAutofit fontScale="62500" lnSpcReduction="20000"/>
          </a:bodyPr>
          <a:lstStyle/>
          <a:p>
            <a:endParaRPr lang="nl-NL" sz="4000" dirty="0">
              <a:solidFill>
                <a:schemeClr val="accent2"/>
              </a:solidFill>
            </a:endParaRPr>
          </a:p>
          <a:p>
            <a:endParaRPr lang="nl-NL" sz="4000" dirty="0">
              <a:solidFill>
                <a:schemeClr val="accent2"/>
              </a:solidFill>
            </a:endParaRPr>
          </a:p>
          <a:p>
            <a:endParaRPr lang="nl-NL" sz="4000" dirty="0">
              <a:solidFill>
                <a:schemeClr val="accent2"/>
              </a:solidFill>
            </a:endParaRPr>
          </a:p>
          <a:p>
            <a:endParaRPr lang="nl-NL" sz="4000" dirty="0">
              <a:solidFill>
                <a:schemeClr val="accent2"/>
              </a:solidFill>
            </a:endParaRPr>
          </a:p>
          <a:p>
            <a:endParaRPr lang="nl-NL" sz="4000" dirty="0">
              <a:solidFill>
                <a:schemeClr val="accent2"/>
              </a:solidFill>
            </a:endParaRPr>
          </a:p>
          <a:p>
            <a:endParaRPr lang="nl-NL" sz="4000" dirty="0">
              <a:solidFill>
                <a:schemeClr val="accent2"/>
              </a:solidFill>
            </a:endParaRPr>
          </a:p>
          <a:p>
            <a:endParaRPr lang="nl-NL" sz="4000" dirty="0">
              <a:solidFill>
                <a:schemeClr val="accent2"/>
              </a:solidFill>
            </a:endParaRPr>
          </a:p>
          <a:p>
            <a:endParaRPr lang="nl-NL" sz="4000" dirty="0">
              <a:solidFill>
                <a:schemeClr val="accent2"/>
              </a:solidFill>
            </a:endParaRPr>
          </a:p>
          <a:p>
            <a:r>
              <a:rPr lang="nl-NL" sz="2900" dirty="0">
                <a:solidFill>
                  <a:schemeClr val="accent2"/>
                </a:solidFill>
              </a:rPr>
              <a:t>7 juni 19.00-20.30 uur</a:t>
            </a:r>
          </a:p>
          <a:p>
            <a:endParaRPr lang="nl-NL" dirty="0">
              <a:solidFill>
                <a:schemeClr val="accent2"/>
              </a:solidFill>
            </a:endParaRPr>
          </a:p>
          <a:p>
            <a:r>
              <a:rPr lang="nl-NL" dirty="0">
                <a:solidFill>
                  <a:schemeClr val="accent2"/>
                </a:solidFill>
              </a:rPr>
              <a:t>Terugkoppeling</a:t>
            </a:r>
          </a:p>
          <a:p>
            <a:r>
              <a:rPr lang="nl-NL" sz="1700" b="0" dirty="0">
                <a:solidFill>
                  <a:schemeClr val="accent2"/>
                </a:solidFill>
              </a:rPr>
              <a:t>Verslag: 3</a:t>
            </a:r>
          </a:p>
          <a:p>
            <a:r>
              <a:rPr lang="nl-NL" sz="1700" b="0" dirty="0">
                <a:solidFill>
                  <a:schemeClr val="accent2"/>
                </a:solidFill>
              </a:rPr>
              <a:t>Datum verslag: 15 november 2022</a:t>
            </a:r>
          </a:p>
          <a:p>
            <a:r>
              <a:rPr lang="nl-NL" sz="1700" b="0" dirty="0">
                <a:solidFill>
                  <a:schemeClr val="accent2"/>
                </a:solidFill>
              </a:rPr>
              <a:t>Zaaknummer: 5699-2022</a:t>
            </a:r>
          </a:p>
          <a:p>
            <a:endParaRPr lang="nl-NL" sz="1700" b="0" dirty="0">
              <a:solidFill>
                <a:schemeClr val="accent2"/>
              </a:solidFill>
            </a:endParaRPr>
          </a:p>
          <a:p>
            <a:r>
              <a:rPr lang="nl-NL" sz="1600" b="0" dirty="0">
                <a:solidFill>
                  <a:schemeClr val="accent2"/>
                </a:solidFill>
              </a:rPr>
              <a:t>Aanwezigen: Willie van Geel (toezichthouder), Martijn de Greef (vakspecialist groen), Nikki Jansen (BOA), Pieter Klumpers (vakspecialist verkeer), Janne van Lankveld (BOA), Claire Laudij (beleidsmedewerker openbaar beheer, Gert-Jan Willems (projectleider openbaar beheer), Willeke van Zeeland (wethouder), Dorpsoverleg De Rips, inwoners De Rips</a:t>
            </a:r>
          </a:p>
        </p:txBody>
      </p:sp>
      <p:pic>
        <p:nvPicPr>
          <p:cNvPr id="4" name="Afbeelding 3">
            <a:extLst>
              <a:ext uri="{FF2B5EF4-FFF2-40B4-BE49-F238E27FC236}">
                <a16:creationId xmlns:a16="http://schemas.microsoft.com/office/drawing/2014/main" id="{F9C82FC2-CCB8-463F-AF6C-04CBEC350F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315" r="-3172"/>
          <a:stretch/>
        </p:blipFill>
        <p:spPr>
          <a:xfrm>
            <a:off x="1979712" y="1196752"/>
            <a:ext cx="4968552" cy="3369951"/>
          </a:xfrm>
          <a:prstGeom prst="rect">
            <a:avLst/>
          </a:prstGeom>
        </p:spPr>
      </p:pic>
      <p:sp>
        <p:nvSpPr>
          <p:cNvPr id="5" name="Titel 1">
            <a:extLst>
              <a:ext uri="{FF2B5EF4-FFF2-40B4-BE49-F238E27FC236}">
                <a16:creationId xmlns:a16="http://schemas.microsoft.com/office/drawing/2014/main" id="{D8D38434-BDC4-4B98-9F03-FB996E399017}"/>
              </a:ext>
            </a:extLst>
          </p:cNvPr>
          <p:cNvSpPr>
            <a:spLocks noGrp="1"/>
          </p:cNvSpPr>
          <p:nvPr>
            <p:ph type="title"/>
          </p:nvPr>
        </p:nvSpPr>
        <p:spPr>
          <a:xfrm>
            <a:off x="457200" y="38100"/>
            <a:ext cx="5627688" cy="902970"/>
          </a:xfrm>
        </p:spPr>
        <p:txBody>
          <a:bodyPr/>
          <a:lstStyle/>
          <a:p>
            <a:r>
              <a:rPr lang="nl-NL" b="1" dirty="0">
                <a:solidFill>
                  <a:schemeClr val="accent2"/>
                </a:solidFill>
              </a:rPr>
              <a:t>Kijk in de Wijk De Rips</a:t>
            </a:r>
          </a:p>
        </p:txBody>
      </p:sp>
    </p:spTree>
    <p:extLst>
      <p:ext uri="{BB962C8B-B14F-4D97-AF65-F5344CB8AC3E}">
        <p14:creationId xmlns:p14="http://schemas.microsoft.com/office/powerpoint/2010/main" val="106612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A8E225A-0379-4FE9-AEC2-C921D79AA009}"/>
              </a:ext>
            </a:extLst>
          </p:cNvPr>
          <p:cNvPicPr>
            <a:picLocks noChangeAspect="1"/>
          </p:cNvPicPr>
          <p:nvPr/>
        </p:nvPicPr>
        <p:blipFill rotWithShape="1">
          <a:blip r:embed="rId2"/>
          <a:srcRect l="7846" b="7236"/>
          <a:stretch/>
        </p:blipFill>
        <p:spPr>
          <a:xfrm>
            <a:off x="4869440" y="3589459"/>
            <a:ext cx="3668780" cy="3088891"/>
          </a:xfrm>
          <a:prstGeom prst="rect">
            <a:avLst/>
          </a:prstGeom>
        </p:spPr>
      </p:pic>
      <p:graphicFrame>
        <p:nvGraphicFramePr>
          <p:cNvPr id="3" name="Tabel 2">
            <a:extLst>
              <a:ext uri="{FF2B5EF4-FFF2-40B4-BE49-F238E27FC236}">
                <a16:creationId xmlns:a16="http://schemas.microsoft.com/office/drawing/2014/main" id="{173EEAD8-FD04-4408-8E36-30669F6C388D}"/>
              </a:ext>
            </a:extLst>
          </p:cNvPr>
          <p:cNvGraphicFramePr>
            <a:graphicFrameLocks noGrp="1"/>
          </p:cNvGraphicFramePr>
          <p:nvPr>
            <p:extLst>
              <p:ext uri="{D42A27DB-BD31-4B8C-83A1-F6EECF244321}">
                <p14:modId xmlns:p14="http://schemas.microsoft.com/office/powerpoint/2010/main" val="3673587166"/>
              </p:ext>
            </p:extLst>
          </p:nvPr>
        </p:nvGraphicFramePr>
        <p:xfrm>
          <a:off x="415032" y="1347477"/>
          <a:ext cx="8123238" cy="1331678"/>
        </p:xfrm>
        <a:graphic>
          <a:graphicData uri="http://schemas.openxmlformats.org/drawingml/2006/table">
            <a:tbl>
              <a:tblPr>
                <a:tableStyleId>{5C22544A-7EE6-4342-B048-85BDC9FD1C3A}</a:tableStyleId>
              </a:tblPr>
              <a:tblGrid>
                <a:gridCol w="3044273">
                  <a:extLst>
                    <a:ext uri="{9D8B030D-6E8A-4147-A177-3AD203B41FA5}">
                      <a16:colId xmlns:a16="http://schemas.microsoft.com/office/drawing/2014/main" val="367617140"/>
                    </a:ext>
                  </a:extLst>
                </a:gridCol>
                <a:gridCol w="4546439">
                  <a:extLst>
                    <a:ext uri="{9D8B030D-6E8A-4147-A177-3AD203B41FA5}">
                      <a16:colId xmlns:a16="http://schemas.microsoft.com/office/drawing/2014/main" val="233600408"/>
                    </a:ext>
                  </a:extLst>
                </a:gridCol>
                <a:gridCol w="532526">
                  <a:extLst>
                    <a:ext uri="{9D8B030D-6E8A-4147-A177-3AD203B41FA5}">
                      <a16:colId xmlns:a16="http://schemas.microsoft.com/office/drawing/2014/main" val="466030676"/>
                    </a:ext>
                  </a:extLst>
                </a:gridCol>
              </a:tblGrid>
              <a:tr h="133168">
                <a:tc>
                  <a:txBody>
                    <a:bodyPr/>
                    <a:lstStyle/>
                    <a:p>
                      <a:pPr algn="l" fontAlgn="t"/>
                      <a:r>
                        <a:rPr lang="nl-NL" sz="800" b="1" u="none" strike="noStrike" dirty="0">
                          <a:effectLst/>
                        </a:rPr>
                        <a:t>Leeuwerikstraat</a:t>
                      </a:r>
                      <a:endParaRPr lang="nl-NL" sz="800" b="1" i="0" u="none" strike="noStrike" dirty="0">
                        <a:solidFill>
                          <a:srgbClr val="000000"/>
                        </a:solidFill>
                        <a:effectLst/>
                        <a:latin typeface="Calibri" panose="020F0502020204030204" pitchFamily="34" charset="0"/>
                      </a:endParaRPr>
                    </a:p>
                  </a:txBody>
                  <a:tcPr marL="6658" marR="6658" marT="6658" marB="0"/>
                </a:tc>
                <a:tc>
                  <a:txBody>
                    <a:bodyPr/>
                    <a:lstStyle/>
                    <a:p>
                      <a:pPr algn="l" fontAlgn="t"/>
                      <a:endParaRPr lang="nl-NL" sz="800" b="0" i="0" u="none" strike="noStrike">
                        <a:solidFill>
                          <a:srgbClr val="000000"/>
                        </a:solidFill>
                        <a:effectLst/>
                        <a:latin typeface="Calibri" panose="020F0502020204030204" pitchFamily="34" charset="0"/>
                      </a:endParaRPr>
                    </a:p>
                  </a:txBody>
                  <a:tcPr marL="6658" marR="6658" marT="6658" marB="0"/>
                </a:tc>
                <a:tc>
                  <a:txBody>
                    <a:bodyPr/>
                    <a:lstStyle/>
                    <a:p>
                      <a:pPr algn="l" fontAlgn="t"/>
                      <a:endParaRPr lang="nl-NL" sz="800" b="0" i="0" u="none" strike="noStrike">
                        <a:solidFill>
                          <a:srgbClr val="000000"/>
                        </a:solidFill>
                        <a:effectLst/>
                        <a:latin typeface="Calibri" panose="020F0502020204030204" pitchFamily="34" charset="0"/>
                      </a:endParaRPr>
                    </a:p>
                  </a:txBody>
                  <a:tcPr marL="6658" marR="6658" marT="6658" marB="0"/>
                </a:tc>
                <a:extLst>
                  <a:ext uri="{0D108BD9-81ED-4DB2-BD59-A6C34878D82A}">
                    <a16:rowId xmlns:a16="http://schemas.microsoft.com/office/drawing/2014/main" val="3998165935"/>
                  </a:ext>
                </a:extLst>
              </a:tr>
              <a:tr h="133168">
                <a:tc>
                  <a:txBody>
                    <a:bodyPr/>
                    <a:lstStyle/>
                    <a:p>
                      <a:pPr algn="l" fontAlgn="t"/>
                      <a:r>
                        <a:rPr lang="nl-NL" sz="800" u="none" strike="noStrike">
                          <a:effectLst/>
                        </a:rPr>
                        <a:t>Onderwerp</a:t>
                      </a:r>
                      <a:endParaRPr lang="nl-NL" sz="800" b="1" i="0" u="none" strike="noStrike">
                        <a:solidFill>
                          <a:srgbClr val="000000"/>
                        </a:solidFill>
                        <a:effectLst/>
                        <a:latin typeface="Calibri" panose="020F0502020204030204" pitchFamily="34" charset="0"/>
                      </a:endParaRPr>
                    </a:p>
                  </a:txBody>
                  <a:tcPr marL="6658" marR="6658" marT="6658" marB="0"/>
                </a:tc>
                <a:tc>
                  <a:txBody>
                    <a:bodyPr/>
                    <a:lstStyle/>
                    <a:p>
                      <a:pPr algn="l" fontAlgn="t"/>
                      <a:r>
                        <a:rPr lang="nl-NL" sz="800" u="none" strike="noStrike">
                          <a:effectLst/>
                        </a:rPr>
                        <a:t>Actie/reactie</a:t>
                      </a:r>
                      <a:endParaRPr lang="nl-NL" sz="800" b="1" i="0" u="none" strike="noStrike">
                        <a:solidFill>
                          <a:srgbClr val="000000"/>
                        </a:solidFill>
                        <a:effectLst/>
                        <a:latin typeface="Calibri" panose="020F0502020204030204" pitchFamily="34" charset="0"/>
                      </a:endParaRPr>
                    </a:p>
                  </a:txBody>
                  <a:tcPr marL="6658" marR="6658" marT="6658" marB="0"/>
                </a:tc>
                <a:tc>
                  <a:txBody>
                    <a:bodyPr/>
                    <a:lstStyle/>
                    <a:p>
                      <a:pPr algn="l" fontAlgn="t"/>
                      <a:r>
                        <a:rPr lang="nl-NL" sz="800" u="none" strike="noStrike">
                          <a:effectLst/>
                        </a:rPr>
                        <a:t>Initiatief</a:t>
                      </a:r>
                      <a:endParaRPr lang="nl-NL" sz="800" b="1" i="0" u="none" strike="noStrike">
                        <a:solidFill>
                          <a:srgbClr val="000000"/>
                        </a:solidFill>
                        <a:effectLst/>
                        <a:latin typeface="Calibri" panose="020F0502020204030204" pitchFamily="34" charset="0"/>
                      </a:endParaRPr>
                    </a:p>
                  </a:txBody>
                  <a:tcPr marL="6658" marR="6658" marT="6658" marB="0"/>
                </a:tc>
                <a:extLst>
                  <a:ext uri="{0D108BD9-81ED-4DB2-BD59-A6C34878D82A}">
                    <a16:rowId xmlns:a16="http://schemas.microsoft.com/office/drawing/2014/main" val="2251516560"/>
                  </a:ext>
                </a:extLst>
              </a:tr>
              <a:tr h="532671">
                <a:tc>
                  <a:txBody>
                    <a:bodyPr/>
                    <a:lstStyle/>
                    <a:p>
                      <a:pPr algn="l" fontAlgn="t"/>
                      <a:r>
                        <a:rPr lang="nl-NL" sz="800" u="none" strike="noStrike">
                          <a:solidFill>
                            <a:schemeClr val="tx1"/>
                          </a:solidFill>
                          <a:effectLst/>
                        </a:rPr>
                        <a:t>De groenstrook langs de woningen van Stichting Mooiland heeft achterstallig onderhoud. In de aangrenzende groenstrook is een boom gekapt. Hier is geen onderbeplanting voor teruggekomen.</a:t>
                      </a:r>
                      <a:endParaRPr lang="nl-NL" sz="800" b="0" i="0" u="none" strike="noStrike">
                        <a:solidFill>
                          <a:schemeClr val="tx1"/>
                        </a:solidFill>
                        <a:effectLst/>
                        <a:latin typeface="Calibri" panose="020F0502020204030204" pitchFamily="34" charset="0"/>
                      </a:endParaRPr>
                    </a:p>
                  </a:txBody>
                  <a:tcPr marL="6658" marR="6658" marT="6658" marB="0"/>
                </a:tc>
                <a:tc>
                  <a:txBody>
                    <a:bodyPr/>
                    <a:lstStyle/>
                    <a:p>
                      <a:pPr algn="l" fontAlgn="t"/>
                      <a:r>
                        <a:rPr lang="nl-NL" sz="800" u="none" strike="noStrike" dirty="0">
                          <a:solidFill>
                            <a:schemeClr val="tx1"/>
                          </a:solidFill>
                          <a:effectLst/>
                        </a:rPr>
                        <a:t>Deze groenstrook is in 2019 terug in beheer bij de gemeente gekomen. Een deel van de groenstrook is toe aan een renovatie. In de aangrenzende strook is een boom gekapt. In verband met het verteringsproces van de stobbe/wortels is dit deel van de groenstrook voorlopig ingezaaid met gras.</a:t>
                      </a:r>
                      <a:r>
                        <a:rPr lang="nl-NL" sz="800" i="1" u="none" strike="noStrike" dirty="0">
                          <a:solidFill>
                            <a:schemeClr val="tx1"/>
                          </a:solidFill>
                          <a:effectLst/>
                        </a:rPr>
                        <a:t> Beide stroken zijn inmiddels gerenoveerd en voorzien van nieuwe beplanting.</a:t>
                      </a:r>
                      <a:endParaRPr lang="nl-NL" sz="800" b="0" i="1" u="none" strike="noStrike" dirty="0">
                        <a:solidFill>
                          <a:schemeClr val="tx1"/>
                        </a:solidFill>
                        <a:effectLst/>
                        <a:latin typeface="Calibri" panose="020F0502020204030204" pitchFamily="34" charset="0"/>
                      </a:endParaRPr>
                    </a:p>
                  </a:txBody>
                  <a:tcPr marL="6658" marR="6658" marT="6658" marB="0"/>
                </a:tc>
                <a:tc>
                  <a:txBody>
                    <a:bodyPr/>
                    <a:lstStyle/>
                    <a:p>
                      <a:pPr algn="l" fontAlgn="t"/>
                      <a:r>
                        <a:rPr lang="nl-NL" sz="800" b="0" i="0" u="none" strike="noStrike" dirty="0">
                          <a:solidFill>
                            <a:srgbClr val="000000"/>
                          </a:solidFill>
                          <a:effectLst/>
                          <a:latin typeface="Arial" panose="020B0604020202020204" pitchFamily="34" charset="0"/>
                          <a:cs typeface="Arial" panose="020B0604020202020204" pitchFamily="34" charset="0"/>
                        </a:rPr>
                        <a:t>Gemeente</a:t>
                      </a:r>
                    </a:p>
                    <a:p>
                      <a:pPr algn="l" fontAlgn="t"/>
                      <a:endParaRPr lang="nl-NL" sz="800" b="0" i="0" u="none" strike="noStrike" dirty="0">
                        <a:solidFill>
                          <a:srgbClr val="000000"/>
                        </a:solidFill>
                        <a:effectLst/>
                        <a:latin typeface="Calibri" panose="020F0502020204030204" pitchFamily="34" charset="0"/>
                      </a:endParaRPr>
                    </a:p>
                  </a:txBody>
                  <a:tcPr marL="6658" marR="6658" marT="6658" marB="0">
                    <a:solidFill>
                      <a:srgbClr val="F7F0E7"/>
                    </a:solidFill>
                  </a:tcPr>
                </a:tc>
                <a:extLst>
                  <a:ext uri="{0D108BD9-81ED-4DB2-BD59-A6C34878D82A}">
                    <a16:rowId xmlns:a16="http://schemas.microsoft.com/office/drawing/2014/main" val="4044617678"/>
                  </a:ext>
                </a:extLst>
              </a:tr>
              <a:tr h="532671">
                <a:tc>
                  <a:txBody>
                    <a:bodyPr/>
                    <a:lstStyle/>
                    <a:p>
                      <a:pPr algn="l" fontAlgn="t"/>
                      <a:r>
                        <a:rPr lang="nl-NL" sz="800" u="none" strike="noStrike">
                          <a:effectLst/>
                        </a:rPr>
                        <a:t>Er staan hier auto's langs de weg geparkeerd, waardoor je moeilijk in- en uit kunt rijden. Kan hier een parkeerverbod komen?</a:t>
                      </a:r>
                      <a:endParaRPr lang="nl-NL" sz="800" b="0" i="0" u="none" strike="noStrike">
                        <a:solidFill>
                          <a:srgbClr val="000000"/>
                        </a:solidFill>
                        <a:effectLst/>
                        <a:latin typeface="Calibri" panose="020F0502020204030204" pitchFamily="34" charset="0"/>
                      </a:endParaRPr>
                    </a:p>
                  </a:txBody>
                  <a:tcPr marL="6658" marR="6658" marT="6658" marB="0"/>
                </a:tc>
                <a:tc>
                  <a:txBody>
                    <a:bodyPr/>
                    <a:lstStyle/>
                    <a:p>
                      <a:pPr algn="l" fontAlgn="t"/>
                      <a:r>
                        <a:rPr lang="nl-NL" sz="800" u="none" strike="noStrike" dirty="0">
                          <a:effectLst/>
                        </a:rPr>
                        <a:t>Parkeren mag niet binnen een afstand van 5 meter tot een kruispunt. Een parkeerverbod is een fikse ingreep, die ook gehandhaafd moet worden. De Boa's zullen op deze locatie in eerste instanties waarschuwingen uitdelen op het moment dat er op plaatsen geparkeerd wordt waar dit niet is toegestaan.</a:t>
                      </a:r>
                      <a:endParaRPr lang="nl-NL" sz="800" b="0" i="0" u="none" strike="noStrike" dirty="0">
                        <a:solidFill>
                          <a:srgbClr val="000000"/>
                        </a:solidFill>
                        <a:effectLst/>
                        <a:latin typeface="Calibri" panose="020F0502020204030204" pitchFamily="34" charset="0"/>
                      </a:endParaRPr>
                    </a:p>
                  </a:txBody>
                  <a:tcPr marL="6658" marR="6658" marT="6658" marB="0"/>
                </a:tc>
                <a:tc>
                  <a:txBody>
                    <a:bodyPr/>
                    <a:lstStyle/>
                    <a:p>
                      <a:pPr algn="l" fontAlgn="t"/>
                      <a:r>
                        <a:rPr lang="nl-NL" sz="800" u="none" strike="noStrike" dirty="0">
                          <a:effectLst/>
                        </a:rPr>
                        <a:t>Gemeente</a:t>
                      </a:r>
                      <a:endParaRPr lang="nl-NL" sz="800" b="0" i="0" u="none" strike="noStrike" dirty="0">
                        <a:solidFill>
                          <a:srgbClr val="000000"/>
                        </a:solidFill>
                        <a:effectLst/>
                        <a:latin typeface="Calibri" panose="020F0502020204030204" pitchFamily="34" charset="0"/>
                      </a:endParaRPr>
                    </a:p>
                  </a:txBody>
                  <a:tcPr marL="6658" marR="6658" marT="6658" marB="0">
                    <a:solidFill>
                      <a:srgbClr val="F7F0E7"/>
                    </a:solidFill>
                  </a:tcPr>
                </a:tc>
                <a:extLst>
                  <a:ext uri="{0D108BD9-81ED-4DB2-BD59-A6C34878D82A}">
                    <a16:rowId xmlns:a16="http://schemas.microsoft.com/office/drawing/2014/main" val="86303505"/>
                  </a:ext>
                </a:extLst>
              </a:tr>
            </a:tbl>
          </a:graphicData>
        </a:graphic>
      </p:graphicFrame>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a:xfrm>
            <a:off x="457200" y="38100"/>
            <a:ext cx="6131024" cy="902970"/>
          </a:xfrm>
        </p:spPr>
        <p:txBody>
          <a:bodyPr/>
          <a:lstStyle/>
          <a:p>
            <a:r>
              <a:rPr lang="nl-NL" dirty="0"/>
              <a:t>5. Leeuwerikstraat (vervolg)</a:t>
            </a:r>
          </a:p>
        </p:txBody>
      </p:sp>
      <p:sp>
        <p:nvSpPr>
          <p:cNvPr id="14" name="Ovaal 13">
            <a:extLst>
              <a:ext uri="{FF2B5EF4-FFF2-40B4-BE49-F238E27FC236}">
                <a16:creationId xmlns:a16="http://schemas.microsoft.com/office/drawing/2014/main" id="{7C49072D-0A09-47BA-88F5-56BB9937476A}"/>
              </a:ext>
            </a:extLst>
          </p:cNvPr>
          <p:cNvSpPr/>
          <p:nvPr/>
        </p:nvSpPr>
        <p:spPr>
          <a:xfrm>
            <a:off x="6850992" y="5409220"/>
            <a:ext cx="648072" cy="648072"/>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descr="Afbeelding met gras, persoon, buiten&#10;&#10;Automatisch gegenereerde beschrijving">
            <a:extLst>
              <a:ext uri="{FF2B5EF4-FFF2-40B4-BE49-F238E27FC236}">
                <a16:creationId xmlns:a16="http://schemas.microsoft.com/office/drawing/2014/main" id="{A7310E39-345B-4475-A1A2-D48AFDB277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569"/>
          <a:stretch/>
        </p:blipFill>
        <p:spPr>
          <a:xfrm rot="5400000">
            <a:off x="-242917" y="4093370"/>
            <a:ext cx="3236979" cy="1928358"/>
          </a:xfrm>
          <a:prstGeom prst="rect">
            <a:avLst/>
          </a:prstGeom>
        </p:spPr>
      </p:pic>
      <p:pic>
        <p:nvPicPr>
          <p:cNvPr id="7" name="Afbeelding 6">
            <a:extLst>
              <a:ext uri="{FF2B5EF4-FFF2-40B4-BE49-F238E27FC236}">
                <a16:creationId xmlns:a16="http://schemas.microsoft.com/office/drawing/2014/main" id="{6CA91FBA-7865-4527-B32B-CAEB98431C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42"/>
          <a:stretch/>
        </p:blipFill>
        <p:spPr>
          <a:xfrm rot="5400000">
            <a:off x="1925434" y="3914735"/>
            <a:ext cx="3276907" cy="2304256"/>
          </a:xfrm>
          <a:prstGeom prst="rect">
            <a:avLst/>
          </a:prstGeom>
        </p:spPr>
      </p:pic>
    </p:spTree>
    <p:extLst>
      <p:ext uri="{BB962C8B-B14F-4D97-AF65-F5344CB8AC3E}">
        <p14:creationId xmlns:p14="http://schemas.microsoft.com/office/powerpoint/2010/main" val="1079590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p:txBody>
          <a:bodyPr/>
          <a:lstStyle/>
          <a:p>
            <a:r>
              <a:rPr lang="nl-NL" dirty="0"/>
              <a:t>6. Meester </a:t>
            </a:r>
            <a:r>
              <a:rPr lang="nl-NL" dirty="0" err="1"/>
              <a:t>Hertsigstraat</a:t>
            </a:r>
            <a:endParaRPr lang="nl-NL" dirty="0"/>
          </a:p>
        </p:txBody>
      </p:sp>
      <p:graphicFrame>
        <p:nvGraphicFramePr>
          <p:cNvPr id="6" name="Tabel 5">
            <a:extLst>
              <a:ext uri="{FF2B5EF4-FFF2-40B4-BE49-F238E27FC236}">
                <a16:creationId xmlns:a16="http://schemas.microsoft.com/office/drawing/2014/main" id="{7A26D792-CCE4-4FB4-A283-CA85558934B6}"/>
              </a:ext>
            </a:extLst>
          </p:cNvPr>
          <p:cNvGraphicFramePr>
            <a:graphicFrameLocks noGrp="1"/>
          </p:cNvGraphicFramePr>
          <p:nvPr>
            <p:extLst>
              <p:ext uri="{D42A27DB-BD31-4B8C-83A1-F6EECF244321}">
                <p14:modId xmlns:p14="http://schemas.microsoft.com/office/powerpoint/2010/main" val="1812211263"/>
              </p:ext>
            </p:extLst>
          </p:nvPr>
        </p:nvGraphicFramePr>
        <p:xfrm>
          <a:off x="414982" y="1347477"/>
          <a:ext cx="8123238" cy="1731182"/>
        </p:xfrm>
        <a:graphic>
          <a:graphicData uri="http://schemas.openxmlformats.org/drawingml/2006/table">
            <a:tbl>
              <a:tblPr>
                <a:tableStyleId>{5C22544A-7EE6-4342-B048-85BDC9FD1C3A}</a:tableStyleId>
              </a:tblPr>
              <a:tblGrid>
                <a:gridCol w="3044273">
                  <a:extLst>
                    <a:ext uri="{9D8B030D-6E8A-4147-A177-3AD203B41FA5}">
                      <a16:colId xmlns:a16="http://schemas.microsoft.com/office/drawing/2014/main" val="1534291957"/>
                    </a:ext>
                  </a:extLst>
                </a:gridCol>
                <a:gridCol w="4546439">
                  <a:extLst>
                    <a:ext uri="{9D8B030D-6E8A-4147-A177-3AD203B41FA5}">
                      <a16:colId xmlns:a16="http://schemas.microsoft.com/office/drawing/2014/main" val="4024943372"/>
                    </a:ext>
                  </a:extLst>
                </a:gridCol>
                <a:gridCol w="532526">
                  <a:extLst>
                    <a:ext uri="{9D8B030D-6E8A-4147-A177-3AD203B41FA5}">
                      <a16:colId xmlns:a16="http://schemas.microsoft.com/office/drawing/2014/main" val="3497385176"/>
                    </a:ext>
                  </a:extLst>
                </a:gridCol>
              </a:tblGrid>
              <a:tr h="133168">
                <a:tc>
                  <a:txBody>
                    <a:bodyPr/>
                    <a:lstStyle/>
                    <a:p>
                      <a:pPr algn="l" fontAlgn="t"/>
                      <a:r>
                        <a:rPr lang="nl-NL" sz="800" b="1" u="none" strike="noStrike" dirty="0">
                          <a:effectLst/>
                        </a:rPr>
                        <a:t>Meester </a:t>
                      </a:r>
                      <a:r>
                        <a:rPr lang="nl-NL" sz="800" b="1" u="none" strike="noStrike" dirty="0" err="1">
                          <a:effectLst/>
                        </a:rPr>
                        <a:t>Hertsigstraat</a:t>
                      </a:r>
                      <a:endParaRPr lang="nl-NL" sz="800" b="1" i="0" u="none" strike="noStrike" dirty="0">
                        <a:solidFill>
                          <a:srgbClr val="000000"/>
                        </a:solidFill>
                        <a:effectLst/>
                        <a:latin typeface="Calibri" panose="020F0502020204030204" pitchFamily="34" charset="0"/>
                      </a:endParaRPr>
                    </a:p>
                  </a:txBody>
                  <a:tcPr marL="6658" marR="6658" marT="6658" marB="0"/>
                </a:tc>
                <a:tc>
                  <a:txBody>
                    <a:bodyPr/>
                    <a:lstStyle/>
                    <a:p>
                      <a:pPr algn="l" fontAlgn="t"/>
                      <a:endParaRPr lang="nl-NL" sz="800" b="0" i="0" u="none" strike="noStrike">
                        <a:solidFill>
                          <a:srgbClr val="000000"/>
                        </a:solidFill>
                        <a:effectLst/>
                        <a:latin typeface="Calibri" panose="020F0502020204030204" pitchFamily="34" charset="0"/>
                      </a:endParaRPr>
                    </a:p>
                  </a:txBody>
                  <a:tcPr marL="6658" marR="6658" marT="6658" marB="0"/>
                </a:tc>
                <a:tc>
                  <a:txBody>
                    <a:bodyPr/>
                    <a:lstStyle/>
                    <a:p>
                      <a:pPr algn="l" fontAlgn="t"/>
                      <a:endParaRPr lang="nl-NL" sz="800" b="0" i="0" u="none" strike="noStrike">
                        <a:solidFill>
                          <a:srgbClr val="000000"/>
                        </a:solidFill>
                        <a:effectLst/>
                        <a:latin typeface="Calibri" panose="020F0502020204030204" pitchFamily="34" charset="0"/>
                      </a:endParaRPr>
                    </a:p>
                  </a:txBody>
                  <a:tcPr marL="6658" marR="6658" marT="6658" marB="0"/>
                </a:tc>
                <a:extLst>
                  <a:ext uri="{0D108BD9-81ED-4DB2-BD59-A6C34878D82A}">
                    <a16:rowId xmlns:a16="http://schemas.microsoft.com/office/drawing/2014/main" val="682631323"/>
                  </a:ext>
                </a:extLst>
              </a:tr>
              <a:tr h="133168">
                <a:tc>
                  <a:txBody>
                    <a:bodyPr/>
                    <a:lstStyle/>
                    <a:p>
                      <a:pPr algn="l" fontAlgn="t"/>
                      <a:r>
                        <a:rPr lang="nl-NL" sz="800" u="none" strike="noStrike">
                          <a:effectLst/>
                        </a:rPr>
                        <a:t>Onderwerp</a:t>
                      </a:r>
                      <a:endParaRPr lang="nl-NL" sz="800" b="1" i="0" u="none" strike="noStrike">
                        <a:solidFill>
                          <a:srgbClr val="000000"/>
                        </a:solidFill>
                        <a:effectLst/>
                        <a:latin typeface="Calibri" panose="020F0502020204030204" pitchFamily="34" charset="0"/>
                      </a:endParaRPr>
                    </a:p>
                  </a:txBody>
                  <a:tcPr marL="6658" marR="6658" marT="6658" marB="0"/>
                </a:tc>
                <a:tc>
                  <a:txBody>
                    <a:bodyPr/>
                    <a:lstStyle/>
                    <a:p>
                      <a:pPr algn="l" fontAlgn="t"/>
                      <a:r>
                        <a:rPr lang="nl-NL" sz="800" u="none" strike="noStrike">
                          <a:effectLst/>
                        </a:rPr>
                        <a:t>Actie/reactie</a:t>
                      </a:r>
                      <a:endParaRPr lang="nl-NL" sz="800" b="1" i="0" u="none" strike="noStrike">
                        <a:solidFill>
                          <a:srgbClr val="000000"/>
                        </a:solidFill>
                        <a:effectLst/>
                        <a:latin typeface="Calibri" panose="020F0502020204030204" pitchFamily="34" charset="0"/>
                      </a:endParaRPr>
                    </a:p>
                  </a:txBody>
                  <a:tcPr marL="6658" marR="6658" marT="6658" marB="0"/>
                </a:tc>
                <a:tc>
                  <a:txBody>
                    <a:bodyPr/>
                    <a:lstStyle/>
                    <a:p>
                      <a:pPr algn="l" fontAlgn="t"/>
                      <a:r>
                        <a:rPr lang="nl-NL" sz="800" u="none" strike="noStrike">
                          <a:effectLst/>
                        </a:rPr>
                        <a:t>Initiatief</a:t>
                      </a:r>
                      <a:endParaRPr lang="nl-NL" sz="800" b="1" i="0" u="none" strike="noStrike">
                        <a:solidFill>
                          <a:srgbClr val="000000"/>
                        </a:solidFill>
                        <a:effectLst/>
                        <a:latin typeface="Calibri" panose="020F0502020204030204" pitchFamily="34" charset="0"/>
                      </a:endParaRPr>
                    </a:p>
                  </a:txBody>
                  <a:tcPr marL="6658" marR="6658" marT="6658" marB="0"/>
                </a:tc>
                <a:extLst>
                  <a:ext uri="{0D108BD9-81ED-4DB2-BD59-A6C34878D82A}">
                    <a16:rowId xmlns:a16="http://schemas.microsoft.com/office/drawing/2014/main" val="2928768159"/>
                  </a:ext>
                </a:extLst>
              </a:tr>
              <a:tr h="799007">
                <a:tc>
                  <a:txBody>
                    <a:bodyPr/>
                    <a:lstStyle/>
                    <a:p>
                      <a:pPr algn="l" fontAlgn="t"/>
                      <a:r>
                        <a:rPr lang="nl-NL" sz="800" u="none" strike="noStrike" dirty="0">
                          <a:effectLst/>
                        </a:rPr>
                        <a:t>Het is lastig uitrijden i.v.m. geparkeerde auto's langs de straat</a:t>
                      </a:r>
                      <a:endParaRPr lang="nl-NL" sz="800" b="0" i="0" u="none" strike="noStrike" dirty="0">
                        <a:solidFill>
                          <a:srgbClr val="000000"/>
                        </a:solidFill>
                        <a:effectLst/>
                        <a:latin typeface="Calibri" panose="020F0502020204030204" pitchFamily="34" charset="0"/>
                      </a:endParaRPr>
                    </a:p>
                  </a:txBody>
                  <a:tcPr marL="6658" marR="6658" marT="6658" marB="0"/>
                </a:tc>
                <a:tc>
                  <a:txBody>
                    <a:bodyPr/>
                    <a:lstStyle/>
                    <a:p>
                      <a:pPr algn="l" fontAlgn="t"/>
                      <a:r>
                        <a:rPr lang="nl-NL" sz="800" u="none" strike="noStrike" dirty="0">
                          <a:effectLst/>
                        </a:rPr>
                        <a:t>Geparkeerde auto’s op het weggedeelte zorgen voor hinder, in de directe omgeving zijn voldoende alternatieven voorhanden. Ergens anders parkeren vraagt om gedragsverandering. Het is vaak effectiever om het gesprek aan te gaan. Boa’s zullen met de parkeerders in gesprek gaan om te vragen of zij bij </a:t>
                      </a:r>
                      <a:r>
                        <a:rPr lang="nl-NL" sz="800" u="none" strike="noStrike" dirty="0" err="1">
                          <a:effectLst/>
                        </a:rPr>
                        <a:t>D'n</a:t>
                      </a:r>
                      <a:r>
                        <a:rPr lang="nl-NL" sz="800" u="none" strike="noStrike" dirty="0">
                          <a:effectLst/>
                        </a:rPr>
                        <a:t> Eik kunnen parkeren. Ook vragen we eigen initiatief van inwoners om elkaar aan te spreken als ze zien dat er fout of hinderlijk geparkeerd wordt, of bij Stichting </a:t>
                      </a:r>
                      <a:r>
                        <a:rPr lang="nl-NL" sz="800" u="none" strike="noStrike" dirty="0" err="1">
                          <a:effectLst/>
                        </a:rPr>
                        <a:t>Mooiland</a:t>
                      </a:r>
                      <a:r>
                        <a:rPr lang="nl-NL" sz="800" u="none" strike="noStrike" dirty="0">
                          <a:effectLst/>
                        </a:rPr>
                        <a:t> te vragen of zij hier een rol in kunnen spelen.</a:t>
                      </a:r>
                      <a:endParaRPr lang="nl-NL" sz="800" b="0" i="0" u="none" strike="noStrike" dirty="0">
                        <a:solidFill>
                          <a:srgbClr val="000000"/>
                        </a:solidFill>
                        <a:effectLst/>
                        <a:latin typeface="Calibri" panose="020F0502020204030204" pitchFamily="34" charset="0"/>
                      </a:endParaRPr>
                    </a:p>
                  </a:txBody>
                  <a:tcPr marL="6658" marR="6658" marT="6658" marB="0"/>
                </a:tc>
                <a:tc>
                  <a:txBody>
                    <a:bodyPr/>
                    <a:lstStyle/>
                    <a:p>
                      <a:pPr algn="l" fontAlgn="t"/>
                      <a:r>
                        <a:rPr lang="nl-NL" sz="800" b="0" i="0" u="none" strike="noStrike" dirty="0">
                          <a:solidFill>
                            <a:srgbClr val="000000"/>
                          </a:solidFill>
                          <a:effectLst/>
                          <a:latin typeface="+mj-lt"/>
                        </a:rPr>
                        <a:t>Gemeente/Inwoners De Rips</a:t>
                      </a:r>
                    </a:p>
                  </a:txBody>
                  <a:tcPr marL="6658" marR="6658" marT="6658" marB="0">
                    <a:solidFill>
                      <a:srgbClr val="F7F0E7"/>
                    </a:solidFill>
                  </a:tcPr>
                </a:tc>
                <a:extLst>
                  <a:ext uri="{0D108BD9-81ED-4DB2-BD59-A6C34878D82A}">
                    <a16:rowId xmlns:a16="http://schemas.microsoft.com/office/drawing/2014/main" val="1378954568"/>
                  </a:ext>
                </a:extLst>
              </a:tr>
              <a:tr h="665839">
                <a:tc>
                  <a:txBody>
                    <a:bodyPr/>
                    <a:lstStyle/>
                    <a:p>
                      <a:pPr algn="l" fontAlgn="t"/>
                      <a:r>
                        <a:rPr lang="nl-NL" sz="800" u="none" strike="noStrike">
                          <a:effectLst/>
                        </a:rPr>
                        <a:t>Kunnen hier extra parkeerhavens worden gemaakt ipv het groen? Het groen wordt hier slecht onderhouden.</a:t>
                      </a:r>
                      <a:endParaRPr lang="nl-NL" sz="800" b="0" i="0" u="none" strike="noStrike">
                        <a:solidFill>
                          <a:srgbClr val="000000"/>
                        </a:solidFill>
                        <a:effectLst/>
                        <a:latin typeface="Calibri" panose="020F0502020204030204" pitchFamily="34" charset="0"/>
                      </a:endParaRPr>
                    </a:p>
                  </a:txBody>
                  <a:tcPr marL="6658" marR="6658" marT="6658" marB="0"/>
                </a:tc>
                <a:tc>
                  <a:txBody>
                    <a:bodyPr/>
                    <a:lstStyle/>
                    <a:p>
                      <a:pPr algn="l" fontAlgn="t"/>
                      <a:r>
                        <a:rPr lang="nl-NL" sz="800" u="none" strike="noStrike" dirty="0">
                          <a:effectLst/>
                        </a:rPr>
                        <a:t>De aanleg van een extra parkeervak zal hier ten koste gaan van de ondergrondse groeiruimte van de bomen in deze groenstrook en is dan ook niet mogelijk. Er is voldoende parkeerruimte in de directe omgeving. De bomen staan in een strook gras die regelmatig wordt gemaaid (beeldkwaliteitsniveau B) zoals de andere grasveldjes en -stroken in de gemeente.</a:t>
                      </a:r>
                      <a:endParaRPr lang="nl-NL" sz="800" b="0" i="0" u="none" strike="noStrike" dirty="0">
                        <a:solidFill>
                          <a:srgbClr val="000000"/>
                        </a:solidFill>
                        <a:effectLst/>
                        <a:latin typeface="Calibri" panose="020F0502020204030204" pitchFamily="34" charset="0"/>
                      </a:endParaRPr>
                    </a:p>
                  </a:txBody>
                  <a:tcPr marL="6658" marR="6658" marT="6658" marB="0"/>
                </a:tc>
                <a:tc>
                  <a:txBody>
                    <a:bodyPr/>
                    <a:lstStyle/>
                    <a:p>
                      <a:pPr algn="l" fontAlgn="t"/>
                      <a:endParaRPr lang="nl-NL" sz="800" b="0" i="0" u="none" strike="noStrike" dirty="0">
                        <a:solidFill>
                          <a:srgbClr val="000000"/>
                        </a:solidFill>
                        <a:effectLst/>
                        <a:latin typeface="Calibri" panose="020F0502020204030204" pitchFamily="34" charset="0"/>
                      </a:endParaRPr>
                    </a:p>
                  </a:txBody>
                  <a:tcPr marL="6658" marR="6658" marT="6658" marB="0"/>
                </a:tc>
                <a:extLst>
                  <a:ext uri="{0D108BD9-81ED-4DB2-BD59-A6C34878D82A}">
                    <a16:rowId xmlns:a16="http://schemas.microsoft.com/office/drawing/2014/main" val="2442579898"/>
                  </a:ext>
                </a:extLst>
              </a:tr>
            </a:tbl>
          </a:graphicData>
        </a:graphic>
      </p:graphicFrame>
      <p:pic>
        <p:nvPicPr>
          <p:cNvPr id="8" name="Afbeelding 7">
            <a:extLst>
              <a:ext uri="{FF2B5EF4-FFF2-40B4-BE49-F238E27FC236}">
                <a16:creationId xmlns:a16="http://schemas.microsoft.com/office/drawing/2014/main" id="{98F095DE-21CD-4667-B6E0-B6B97E77D80F}"/>
              </a:ext>
            </a:extLst>
          </p:cNvPr>
          <p:cNvPicPr>
            <a:picLocks noChangeAspect="1"/>
          </p:cNvPicPr>
          <p:nvPr/>
        </p:nvPicPr>
        <p:blipFill rotWithShape="1">
          <a:blip r:embed="rId2"/>
          <a:srcRect l="7846" b="7236"/>
          <a:stretch/>
        </p:blipFill>
        <p:spPr>
          <a:xfrm>
            <a:off x="4869440" y="3717032"/>
            <a:ext cx="3668780" cy="3088891"/>
          </a:xfrm>
          <a:prstGeom prst="rect">
            <a:avLst/>
          </a:prstGeom>
        </p:spPr>
      </p:pic>
      <p:sp>
        <p:nvSpPr>
          <p:cNvPr id="9" name="Ovaal 8">
            <a:extLst>
              <a:ext uri="{FF2B5EF4-FFF2-40B4-BE49-F238E27FC236}">
                <a16:creationId xmlns:a16="http://schemas.microsoft.com/office/drawing/2014/main" id="{F08259CB-A814-4027-8912-E7A26FBC3A3C}"/>
              </a:ext>
            </a:extLst>
          </p:cNvPr>
          <p:cNvSpPr/>
          <p:nvPr/>
        </p:nvSpPr>
        <p:spPr>
          <a:xfrm>
            <a:off x="6379794" y="4437112"/>
            <a:ext cx="648072" cy="648072"/>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21753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5BE0BDE2-18FD-45EB-9247-CBEAA507FE26}"/>
              </a:ext>
            </a:extLst>
          </p:cNvPr>
          <p:cNvGraphicFramePr>
            <a:graphicFrameLocks noGrp="1"/>
          </p:cNvGraphicFramePr>
          <p:nvPr>
            <p:extLst>
              <p:ext uri="{D42A27DB-BD31-4B8C-83A1-F6EECF244321}">
                <p14:modId xmlns:p14="http://schemas.microsoft.com/office/powerpoint/2010/main" val="4014632186"/>
              </p:ext>
            </p:extLst>
          </p:nvPr>
        </p:nvGraphicFramePr>
        <p:xfrm>
          <a:off x="429890" y="1347477"/>
          <a:ext cx="8123238" cy="3824058"/>
        </p:xfrm>
        <a:graphic>
          <a:graphicData uri="http://schemas.openxmlformats.org/drawingml/2006/table">
            <a:tbl>
              <a:tblPr>
                <a:tableStyleId>{5C22544A-7EE6-4342-B048-85BDC9FD1C3A}</a:tableStyleId>
              </a:tblPr>
              <a:tblGrid>
                <a:gridCol w="3044273">
                  <a:extLst>
                    <a:ext uri="{9D8B030D-6E8A-4147-A177-3AD203B41FA5}">
                      <a16:colId xmlns:a16="http://schemas.microsoft.com/office/drawing/2014/main" val="4232700199"/>
                    </a:ext>
                  </a:extLst>
                </a:gridCol>
                <a:gridCol w="4546439">
                  <a:extLst>
                    <a:ext uri="{9D8B030D-6E8A-4147-A177-3AD203B41FA5}">
                      <a16:colId xmlns:a16="http://schemas.microsoft.com/office/drawing/2014/main" val="433072171"/>
                    </a:ext>
                  </a:extLst>
                </a:gridCol>
                <a:gridCol w="532526">
                  <a:extLst>
                    <a:ext uri="{9D8B030D-6E8A-4147-A177-3AD203B41FA5}">
                      <a16:colId xmlns:a16="http://schemas.microsoft.com/office/drawing/2014/main" val="2836404955"/>
                    </a:ext>
                  </a:extLst>
                </a:gridCol>
              </a:tblGrid>
              <a:tr h="133168">
                <a:tc>
                  <a:txBody>
                    <a:bodyPr/>
                    <a:lstStyle/>
                    <a:p>
                      <a:pPr algn="l" fontAlgn="t"/>
                      <a:r>
                        <a:rPr lang="nl-NL" sz="800" b="1" u="none" strike="noStrike" dirty="0">
                          <a:effectLst/>
                        </a:rPr>
                        <a:t>Onderwerp</a:t>
                      </a:r>
                      <a:endParaRPr lang="nl-NL" sz="800" b="1" i="0" u="none" strike="noStrike" dirty="0">
                        <a:solidFill>
                          <a:srgbClr val="000000"/>
                        </a:solidFill>
                        <a:effectLst/>
                        <a:latin typeface="Calibri" panose="020F0502020204030204" pitchFamily="34" charset="0"/>
                      </a:endParaRPr>
                    </a:p>
                  </a:txBody>
                  <a:tcPr marL="6658" marR="6658" marT="6658" marB="0"/>
                </a:tc>
                <a:tc>
                  <a:txBody>
                    <a:bodyPr/>
                    <a:lstStyle/>
                    <a:p>
                      <a:pPr algn="l" fontAlgn="t"/>
                      <a:r>
                        <a:rPr lang="nl-NL" sz="800" u="none" strike="noStrike">
                          <a:effectLst/>
                        </a:rPr>
                        <a:t>Actie/reactie</a:t>
                      </a:r>
                      <a:endParaRPr lang="nl-NL" sz="800" b="1" i="0" u="none" strike="noStrike">
                        <a:solidFill>
                          <a:srgbClr val="000000"/>
                        </a:solidFill>
                        <a:effectLst/>
                        <a:latin typeface="Calibri" panose="020F0502020204030204" pitchFamily="34" charset="0"/>
                      </a:endParaRPr>
                    </a:p>
                  </a:txBody>
                  <a:tcPr marL="6658" marR="6658" marT="6658" marB="0"/>
                </a:tc>
                <a:tc>
                  <a:txBody>
                    <a:bodyPr/>
                    <a:lstStyle/>
                    <a:p>
                      <a:pPr algn="l" fontAlgn="t"/>
                      <a:r>
                        <a:rPr lang="nl-NL" sz="800" u="none" strike="noStrike" dirty="0">
                          <a:effectLst/>
                        </a:rPr>
                        <a:t>Initiatief</a:t>
                      </a:r>
                      <a:endParaRPr lang="nl-NL" sz="800" b="1" i="0" u="none" strike="noStrike" dirty="0">
                        <a:solidFill>
                          <a:srgbClr val="000000"/>
                        </a:solidFill>
                        <a:effectLst/>
                        <a:latin typeface="Calibri" panose="020F0502020204030204" pitchFamily="34" charset="0"/>
                      </a:endParaRPr>
                    </a:p>
                  </a:txBody>
                  <a:tcPr marL="6658" marR="6658" marT="6658" marB="0"/>
                </a:tc>
                <a:extLst>
                  <a:ext uri="{0D108BD9-81ED-4DB2-BD59-A6C34878D82A}">
                    <a16:rowId xmlns:a16="http://schemas.microsoft.com/office/drawing/2014/main" val="1581158058"/>
                  </a:ext>
                </a:extLst>
              </a:tr>
              <a:tr h="133168">
                <a:tc>
                  <a:txBody>
                    <a:bodyPr/>
                    <a:lstStyle/>
                    <a:p>
                      <a:pPr algn="l" fontAlgn="t"/>
                      <a:r>
                        <a:rPr lang="nl-NL" sz="800" u="none" strike="noStrike">
                          <a:effectLst/>
                        </a:rPr>
                        <a:t>Het is erg donker op de Lambertweg</a:t>
                      </a:r>
                      <a:endParaRPr lang="nl-NL" sz="800" b="0" i="0" u="none" strike="noStrike">
                        <a:solidFill>
                          <a:srgbClr val="000000"/>
                        </a:solidFill>
                        <a:effectLst/>
                        <a:latin typeface="Calibri" panose="020F0502020204030204" pitchFamily="34" charset="0"/>
                      </a:endParaRPr>
                    </a:p>
                  </a:txBody>
                  <a:tcPr marL="6658" marR="6658" marT="6658" marB="0"/>
                </a:tc>
                <a:tc>
                  <a:txBody>
                    <a:bodyPr/>
                    <a:lstStyle/>
                    <a:p>
                      <a:pPr algn="l" fontAlgn="t"/>
                      <a:r>
                        <a:rPr lang="nl-NL" sz="800" i="0" u="none" strike="noStrike" dirty="0">
                          <a:solidFill>
                            <a:schemeClr val="tx1"/>
                          </a:solidFill>
                          <a:effectLst/>
                        </a:rPr>
                        <a:t>Dit jaar staat worden enkele conventionele armaturen in de gemeente vervangen door LED armaturen. De Lambertweg in De Rips staat ook op deze lijst.</a:t>
                      </a:r>
                      <a:endParaRPr lang="nl-NL" sz="800" b="0" i="0" u="none" strike="noStrike" dirty="0">
                        <a:solidFill>
                          <a:schemeClr val="tx1"/>
                        </a:solidFill>
                        <a:effectLst/>
                        <a:latin typeface="Calibri" panose="020F0502020204030204" pitchFamily="34" charset="0"/>
                      </a:endParaRPr>
                    </a:p>
                  </a:txBody>
                  <a:tcPr marL="6658" marR="6658" marT="6658" marB="0"/>
                </a:tc>
                <a:tc>
                  <a:txBody>
                    <a:bodyPr/>
                    <a:lstStyle/>
                    <a:p>
                      <a:pPr algn="l" fontAlgn="t"/>
                      <a:endParaRPr lang="nl-NL" sz="800" b="0" i="0" u="none" strike="noStrike" dirty="0">
                        <a:solidFill>
                          <a:srgbClr val="000000"/>
                        </a:solidFill>
                        <a:effectLst/>
                        <a:latin typeface="Arial" panose="020B0604020202020204" pitchFamily="34" charset="0"/>
                        <a:cs typeface="Arial" panose="020B0604020202020204" pitchFamily="34" charset="0"/>
                      </a:endParaRPr>
                    </a:p>
                  </a:txBody>
                  <a:tcPr marL="6658" marR="6658" marT="6658" marB="0">
                    <a:solidFill>
                      <a:srgbClr val="F7F0E7"/>
                    </a:solidFill>
                  </a:tcPr>
                </a:tc>
                <a:extLst>
                  <a:ext uri="{0D108BD9-81ED-4DB2-BD59-A6C34878D82A}">
                    <a16:rowId xmlns:a16="http://schemas.microsoft.com/office/drawing/2014/main" val="2280189746"/>
                  </a:ext>
                </a:extLst>
              </a:tr>
              <a:tr h="399503">
                <a:tc>
                  <a:txBody>
                    <a:bodyPr/>
                    <a:lstStyle/>
                    <a:p>
                      <a:pPr algn="l" fontAlgn="t"/>
                      <a:r>
                        <a:rPr lang="nl-NL" sz="800" u="none" strike="noStrike">
                          <a:effectLst/>
                        </a:rPr>
                        <a:t>De achterste boom in het voetpad tussen de Meester Hertsigstraat en de Bellemakerstraat is niet gesnoeid omdat ze er niet bij kunnen.</a:t>
                      </a:r>
                      <a:endParaRPr lang="nl-NL" sz="800" b="0" i="0" u="none" strike="noStrike">
                        <a:solidFill>
                          <a:srgbClr val="000000"/>
                        </a:solidFill>
                        <a:effectLst/>
                        <a:latin typeface="Calibri" panose="020F0502020204030204" pitchFamily="34" charset="0"/>
                      </a:endParaRPr>
                    </a:p>
                  </a:txBody>
                  <a:tcPr marL="6658" marR="6658" marT="6658" marB="0"/>
                </a:tc>
                <a:tc>
                  <a:txBody>
                    <a:bodyPr/>
                    <a:lstStyle/>
                    <a:p>
                      <a:pPr algn="l" fontAlgn="t"/>
                      <a:r>
                        <a:rPr lang="nl-NL" sz="800" u="none" strike="noStrike" dirty="0">
                          <a:effectLst/>
                        </a:rPr>
                        <a:t>Binnen de kom worden bomen elke 3 jaar gecontroleerd en indien nodig, gesnoeid. Door auto’s konden de snoeiers vorige keer niet bij deze boom. Zij zijn later teruggekomen om de boom alsnog te snoeien. Meldingen van laaghangende takken kunnen worden gedaan bij de Melding Openbare Ruimte: </a:t>
                      </a:r>
                      <a:r>
                        <a:rPr lang="nl-NL" sz="800" u="none" strike="noStrike" dirty="0">
                          <a:effectLst/>
                          <a:hlinkClick r:id="rId2"/>
                        </a:rPr>
                        <a:t>https://www.gemert-bakel.nl/producten/melding-openbare-ruimte</a:t>
                      </a:r>
                      <a:r>
                        <a:rPr lang="nl-NL" sz="800" u="none" strike="noStrike" dirty="0">
                          <a:effectLst/>
                        </a:rPr>
                        <a:t> </a:t>
                      </a:r>
                      <a:endParaRPr lang="nl-NL" sz="800" b="0" i="0" u="none" strike="noStrike" dirty="0">
                        <a:solidFill>
                          <a:srgbClr val="FF0000"/>
                        </a:solidFill>
                        <a:effectLst/>
                        <a:latin typeface="Calibri" panose="020F0502020204030204" pitchFamily="34" charset="0"/>
                      </a:endParaRPr>
                    </a:p>
                  </a:txBody>
                  <a:tcPr marL="6658" marR="6658" marT="6658" marB="0"/>
                </a:tc>
                <a:tc>
                  <a:txBody>
                    <a:bodyPr/>
                    <a:lstStyle/>
                    <a:p>
                      <a:pPr algn="l" fontAlgn="t"/>
                      <a:endParaRPr lang="nl-NL" sz="800" b="0" i="0" u="none" strike="noStrike">
                        <a:solidFill>
                          <a:srgbClr val="000000"/>
                        </a:solidFill>
                        <a:effectLst/>
                        <a:latin typeface="Calibri" panose="020F0502020204030204" pitchFamily="34" charset="0"/>
                      </a:endParaRPr>
                    </a:p>
                  </a:txBody>
                  <a:tcPr marL="6658" marR="6658" marT="6658" marB="0"/>
                </a:tc>
                <a:extLst>
                  <a:ext uri="{0D108BD9-81ED-4DB2-BD59-A6C34878D82A}">
                    <a16:rowId xmlns:a16="http://schemas.microsoft.com/office/drawing/2014/main" val="3444812837"/>
                  </a:ext>
                </a:extLst>
              </a:tr>
              <a:tr h="1065343">
                <a:tc>
                  <a:txBody>
                    <a:bodyPr/>
                    <a:lstStyle/>
                    <a:p>
                      <a:pPr algn="l" fontAlgn="t"/>
                      <a:r>
                        <a:rPr lang="nl-NL" sz="800" u="none" strike="noStrike" dirty="0">
                          <a:effectLst/>
                        </a:rPr>
                        <a:t>Een stuk kruidentuin achter de school is nu grasveld geworden. Kan hier een beweegtuin komen?</a:t>
                      </a:r>
                      <a:endParaRPr lang="nl-NL" sz="800" b="0" i="0" u="none" strike="noStrike" dirty="0">
                        <a:solidFill>
                          <a:srgbClr val="000000"/>
                        </a:solidFill>
                        <a:effectLst/>
                        <a:latin typeface="Calibri" panose="020F0502020204030204" pitchFamily="34" charset="0"/>
                      </a:endParaRPr>
                    </a:p>
                  </a:txBody>
                  <a:tcPr marL="6658" marR="6658" marT="6658" marB="0"/>
                </a:tc>
                <a:tc>
                  <a:txBody>
                    <a:bodyPr/>
                    <a:lstStyle/>
                    <a:p>
                      <a:pPr algn="l" fontAlgn="t"/>
                      <a:r>
                        <a:rPr lang="nl-NL" sz="800" u="none" strike="noStrike" dirty="0">
                          <a:effectLst/>
                        </a:rPr>
                        <a:t>In de gemeente Gemert-Bakel zijn verschillende initiatieven geweest voor beweegtuinen. Deze beweegtuinen zijn op eigen initiatief en met eigen middelen van bewoners gerealiseerd. </a:t>
                      </a:r>
                      <a:br>
                        <a:rPr lang="nl-NL" sz="800" u="none" strike="noStrike" dirty="0">
                          <a:effectLst/>
                        </a:rPr>
                      </a:br>
                      <a:r>
                        <a:rPr lang="nl-NL" sz="800" u="none" strike="noStrike" dirty="0">
                          <a:effectLst/>
                        </a:rPr>
                        <a:t>De ervaringen voor draagvlak voor een beweegtuin en het gebruik ervan lopen erg uiteen. In Milheeze wordt de beweegtuin wekelijks gebruikt, in Gemert wordt er weinig gebruik van gemaakt. In Bakel heeft de dorpsraad eerst een draagvlakonderzoek uitgevoerd middels een enquête. Hieruit bleek dat er geen animo was voor een beweegtuin en hebben zij dit idee ter zijde gelegd. Wij stellen voor dat u onderzoekt bij inwoners en verenigingen om te kijken of er behoefte is naar een beweegtuin en zo ja, naar wat voor toestellen is er interesse (Welke leeftijd? Type bewegingen? Soort sportbeoefening? Etc.) </a:t>
                      </a:r>
                      <a:r>
                        <a:rPr lang="nl-NL" sz="800" i="0" u="none" strike="noStrike" dirty="0">
                          <a:effectLst/>
                        </a:rPr>
                        <a:t>Er kan subsidie aangevraagd voor beweegtuinen worden aangevraagd via </a:t>
                      </a:r>
                      <a:r>
                        <a:rPr lang="nl-NL" sz="800" i="0" u="none" strike="noStrike" dirty="0">
                          <a:effectLst/>
                          <a:hlinkClick r:id="rId3"/>
                        </a:rPr>
                        <a:t>https://www.goedbeziggemertbakel.nl/beweeg-en-preventieakkoord-gemert-bakel/</a:t>
                      </a:r>
                      <a:r>
                        <a:rPr lang="nl-NL" sz="800" i="0" u="none" strike="noStrike" dirty="0">
                          <a:effectLst/>
                        </a:rPr>
                        <a:t> </a:t>
                      </a:r>
                      <a:endParaRPr lang="nl-NL" sz="800" b="0" i="0" u="none" strike="noStrike" dirty="0">
                        <a:solidFill>
                          <a:srgbClr val="000000"/>
                        </a:solidFill>
                        <a:effectLst/>
                        <a:latin typeface="Calibri" panose="020F0502020204030204" pitchFamily="34" charset="0"/>
                      </a:endParaRPr>
                    </a:p>
                  </a:txBody>
                  <a:tcPr marL="6658" marR="6658" marT="6658" marB="0"/>
                </a:tc>
                <a:tc>
                  <a:txBody>
                    <a:bodyPr/>
                    <a:lstStyle/>
                    <a:p>
                      <a:pPr algn="l" fontAlgn="t"/>
                      <a:r>
                        <a:rPr lang="nl-NL" sz="800" u="none" strike="noStrike" dirty="0">
                          <a:effectLst/>
                        </a:rPr>
                        <a:t>Inwoners De Rips</a:t>
                      </a:r>
                      <a:endParaRPr lang="nl-NL" sz="800" b="0" i="0" u="none" strike="noStrike" dirty="0">
                        <a:solidFill>
                          <a:srgbClr val="000000"/>
                        </a:solidFill>
                        <a:effectLst/>
                        <a:latin typeface="Calibri" panose="020F0502020204030204" pitchFamily="34" charset="0"/>
                      </a:endParaRPr>
                    </a:p>
                  </a:txBody>
                  <a:tcPr marL="6658" marR="6658" marT="6658" marB="0">
                    <a:lnB w="12700" cmpd="sng">
                      <a:noFill/>
                    </a:lnB>
                  </a:tcPr>
                </a:tc>
                <a:extLst>
                  <a:ext uri="{0D108BD9-81ED-4DB2-BD59-A6C34878D82A}">
                    <a16:rowId xmlns:a16="http://schemas.microsoft.com/office/drawing/2014/main" val="2670419696"/>
                  </a:ext>
                </a:extLst>
              </a:tr>
              <a:tr h="399503">
                <a:tc>
                  <a:txBody>
                    <a:bodyPr/>
                    <a:lstStyle/>
                    <a:p>
                      <a:pPr algn="l" fontAlgn="t"/>
                      <a:r>
                        <a:rPr lang="nl-NL" sz="800" u="none" strike="noStrike" dirty="0">
                          <a:effectLst/>
                        </a:rPr>
                        <a:t>De laadpaal bij </a:t>
                      </a:r>
                      <a:r>
                        <a:rPr lang="nl-NL" sz="800" u="none" strike="noStrike" dirty="0" err="1">
                          <a:effectLst/>
                        </a:rPr>
                        <a:t>D’n</a:t>
                      </a:r>
                      <a:r>
                        <a:rPr lang="nl-NL" sz="800" u="none" strike="noStrike" dirty="0">
                          <a:effectLst/>
                        </a:rPr>
                        <a:t> Eik is al maanden stuk, kan deze gemaakt worden.</a:t>
                      </a:r>
                      <a:endParaRPr lang="nl-NL" sz="800" b="0" i="0" u="none" strike="noStrike" dirty="0">
                        <a:solidFill>
                          <a:srgbClr val="000000"/>
                        </a:solidFill>
                        <a:effectLst/>
                        <a:latin typeface="Calibri" panose="020F0502020204030204" pitchFamily="34" charset="0"/>
                      </a:endParaRPr>
                    </a:p>
                  </a:txBody>
                  <a:tcPr marL="6658" marR="6658" marT="6658" marB="0"/>
                </a:tc>
                <a:tc>
                  <a:txBody>
                    <a:bodyPr/>
                    <a:lstStyle/>
                    <a:p>
                      <a:pPr algn="l" fontAlgn="t"/>
                      <a:r>
                        <a:rPr lang="nl-NL" sz="800" u="none" strike="noStrike" dirty="0">
                          <a:effectLst/>
                        </a:rPr>
                        <a:t>De melding is doorgegeven aan </a:t>
                      </a:r>
                      <a:r>
                        <a:rPr lang="nl-NL" sz="800" u="none" strike="noStrike" dirty="0" err="1">
                          <a:effectLst/>
                        </a:rPr>
                        <a:t>Vattenfall</a:t>
                      </a:r>
                      <a:r>
                        <a:rPr lang="nl-NL" sz="800" u="none" strike="noStrike" dirty="0">
                          <a:effectLst/>
                        </a:rPr>
                        <a:t> om te kijken wat er aan de hand is en indien nodig het probleem op te lossen. </a:t>
                      </a:r>
                      <a:r>
                        <a:rPr lang="nl-NL" sz="800" i="0" u="none" strike="noStrike" dirty="0">
                          <a:effectLst/>
                        </a:rPr>
                        <a:t>Er is nogmaals bij </a:t>
                      </a:r>
                      <a:r>
                        <a:rPr lang="nl-NL" sz="800" i="0" u="none" strike="noStrike" dirty="0" err="1">
                          <a:effectLst/>
                        </a:rPr>
                        <a:t>Vattenfall</a:t>
                      </a:r>
                      <a:r>
                        <a:rPr lang="nl-NL" sz="800" i="0" u="none" strike="noStrike" dirty="0">
                          <a:effectLst/>
                        </a:rPr>
                        <a:t> gevraagd om urgentie</a:t>
                      </a:r>
                      <a:r>
                        <a:rPr lang="nl-NL" sz="800" u="none" strike="noStrike" dirty="0">
                          <a:effectLst/>
                        </a:rPr>
                        <a:t>. Meldingen kunnen worden gedaan bij de Melding Openbare Ruimte: </a:t>
                      </a:r>
                      <a:r>
                        <a:rPr lang="nl-NL" sz="800" u="none" strike="noStrike" dirty="0">
                          <a:effectLst/>
                          <a:hlinkClick r:id="rId2"/>
                        </a:rPr>
                        <a:t>https://www.gemert-bakel.nl/producten/melding-openbare-ruimte</a:t>
                      </a:r>
                      <a:r>
                        <a:rPr lang="nl-NL" sz="800" u="none" strike="noStrike" dirty="0">
                          <a:effectLst/>
                        </a:rPr>
                        <a:t> </a:t>
                      </a:r>
                      <a:endParaRPr lang="nl-NL" sz="800" b="0" i="0" u="none" strike="noStrike" dirty="0">
                        <a:solidFill>
                          <a:srgbClr val="000000"/>
                        </a:solidFill>
                        <a:effectLst/>
                        <a:latin typeface="Calibri" panose="020F0502020204030204" pitchFamily="34" charset="0"/>
                      </a:endParaRPr>
                    </a:p>
                  </a:txBody>
                  <a:tcPr marL="6658" marR="6658" marT="6658" marB="0">
                    <a:lnR w="12700" cmpd="sng">
                      <a:noFill/>
                    </a:lnR>
                  </a:tcPr>
                </a:tc>
                <a:tc>
                  <a:txBody>
                    <a:bodyPr/>
                    <a:lstStyle/>
                    <a:p>
                      <a:pPr algn="l" fontAlgn="t"/>
                      <a:r>
                        <a:rPr lang="nl-NL" sz="800" b="0" i="0" u="none" strike="noStrike" dirty="0">
                          <a:solidFill>
                            <a:srgbClr val="000000"/>
                          </a:solidFill>
                          <a:effectLst/>
                          <a:latin typeface="Arial" panose="020B0604020202020204" pitchFamily="34" charset="0"/>
                          <a:cs typeface="Arial" panose="020B0604020202020204" pitchFamily="34" charset="0"/>
                        </a:rPr>
                        <a:t>Gemeente</a:t>
                      </a:r>
                    </a:p>
                  </a:txBody>
                  <a:tcPr marL="6658" marR="6658" marT="6658"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7F0E7"/>
                    </a:solidFill>
                  </a:tcPr>
                </a:tc>
                <a:extLst>
                  <a:ext uri="{0D108BD9-81ED-4DB2-BD59-A6C34878D82A}">
                    <a16:rowId xmlns:a16="http://schemas.microsoft.com/office/drawing/2014/main" val="3081228691"/>
                  </a:ext>
                </a:extLst>
              </a:tr>
              <a:tr h="1198510">
                <a:tc>
                  <a:txBody>
                    <a:bodyPr/>
                    <a:lstStyle/>
                    <a:p>
                      <a:pPr algn="l" fontAlgn="t"/>
                      <a:r>
                        <a:rPr lang="nl-NL" sz="800" u="none" strike="noStrike" dirty="0">
                          <a:effectLst/>
                        </a:rPr>
                        <a:t>De begroeiing bij de inritten naar woningen in de Burgemeester </a:t>
                      </a:r>
                      <a:r>
                        <a:rPr lang="nl-NL" sz="800" u="none" strike="noStrike" dirty="0" err="1">
                          <a:effectLst/>
                        </a:rPr>
                        <a:t>Nooijenlaan</a:t>
                      </a:r>
                      <a:r>
                        <a:rPr lang="nl-NL" sz="800" u="none" strike="noStrike" dirty="0">
                          <a:effectLst/>
                        </a:rPr>
                        <a:t> is te hoog.</a:t>
                      </a:r>
                      <a:endParaRPr lang="nl-NL" sz="800" b="0" i="0" u="none" strike="noStrike" dirty="0">
                        <a:solidFill>
                          <a:srgbClr val="000000"/>
                        </a:solidFill>
                        <a:effectLst/>
                        <a:latin typeface="Calibri" panose="020F0502020204030204" pitchFamily="34" charset="0"/>
                      </a:endParaRPr>
                    </a:p>
                  </a:txBody>
                  <a:tcPr marL="6658" marR="6658" marT="6658" marB="0"/>
                </a:tc>
                <a:tc>
                  <a:txBody>
                    <a:bodyPr/>
                    <a:lstStyle/>
                    <a:p>
                      <a:pPr algn="l" fontAlgn="t"/>
                      <a:r>
                        <a:rPr lang="nl-NL" sz="800" u="none" strike="noStrike" dirty="0">
                          <a:effectLst/>
                        </a:rPr>
                        <a:t>De gemeente Gemert-Bakel werkt aan natuurvriendelijke bermen. Dit doen we door bermen minder vaak te maaien en het maaisel af te voeren. Hierdoor krijgen inheemse kruiden de kans om tot groei en bloei te komen en vormen bermen belangrijke leef-, voedsel- en voortplantingsgebieden voor wilde bijen, vlinders en andere insecten maar ook voor vogels en kleine zoogdieren. De toegepaste beheervorm in de bermen aan de Burgemeester </a:t>
                      </a:r>
                      <a:r>
                        <a:rPr lang="nl-NL" sz="800" u="none" strike="noStrike" dirty="0" err="1">
                          <a:effectLst/>
                        </a:rPr>
                        <a:t>Nooijenlaan</a:t>
                      </a:r>
                      <a:r>
                        <a:rPr lang="nl-NL" sz="800" u="none" strike="noStrike" dirty="0">
                          <a:effectLst/>
                        </a:rPr>
                        <a:t> bleek inderdaad niet goed afgestemd op de vegetatie in deze bermen en de aanwezigheid van woningen/erven en inritten. De bermen in de directe omgeving van de woningen/erven zullen twee keer per jaar worden gemaaid (in plaats van ééns per twee jaar). De overige bermen worden één keer per jaar in oktober gemaaid. Bij het maaien van bermen proberen we altijd delen (ca. 15-30%) te laten staan als voedsel- en overwinteringsplaats voor dieren.</a:t>
                      </a:r>
                      <a:endParaRPr lang="nl-NL" sz="800" b="0" i="0" u="none" strike="noStrike" dirty="0">
                        <a:solidFill>
                          <a:srgbClr val="000000"/>
                        </a:solidFill>
                        <a:effectLst/>
                        <a:latin typeface="Calibri" panose="020F0502020204030204" pitchFamily="34" charset="0"/>
                      </a:endParaRPr>
                    </a:p>
                  </a:txBody>
                  <a:tcPr marL="6658" marR="6658" marT="6658" marB="0"/>
                </a:tc>
                <a:tc>
                  <a:txBody>
                    <a:bodyPr/>
                    <a:lstStyle/>
                    <a:p>
                      <a:pPr algn="l" fontAlgn="t"/>
                      <a:r>
                        <a:rPr lang="nl-NL" sz="800" b="0" i="0" u="none" strike="noStrike" dirty="0">
                          <a:solidFill>
                            <a:srgbClr val="000000"/>
                          </a:solidFill>
                          <a:effectLst/>
                          <a:latin typeface="+mj-lt"/>
                        </a:rPr>
                        <a:t>Gemeente </a:t>
                      </a:r>
                    </a:p>
                  </a:txBody>
                  <a:tcPr marL="6658" marR="6658" marT="6658" marB="0">
                    <a:lnT w="12700" cmpd="sng">
                      <a:noFill/>
                    </a:lnT>
                  </a:tcPr>
                </a:tc>
                <a:extLst>
                  <a:ext uri="{0D108BD9-81ED-4DB2-BD59-A6C34878D82A}">
                    <a16:rowId xmlns:a16="http://schemas.microsoft.com/office/drawing/2014/main" val="2836499227"/>
                  </a:ext>
                </a:extLst>
              </a:tr>
            </a:tbl>
          </a:graphicData>
        </a:graphic>
      </p:graphicFrame>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p:txBody>
          <a:bodyPr/>
          <a:lstStyle/>
          <a:p>
            <a:r>
              <a:rPr lang="nl-NL" dirty="0"/>
              <a:t>+ Extra zaken</a:t>
            </a:r>
          </a:p>
        </p:txBody>
      </p:sp>
    </p:spTree>
    <p:extLst>
      <p:ext uri="{BB962C8B-B14F-4D97-AF65-F5344CB8AC3E}">
        <p14:creationId xmlns:p14="http://schemas.microsoft.com/office/powerpoint/2010/main" val="393369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66DB31-BA00-4476-9A20-17CF54930020}"/>
              </a:ext>
            </a:extLst>
          </p:cNvPr>
          <p:cNvSpPr>
            <a:spLocks noGrp="1"/>
          </p:cNvSpPr>
          <p:nvPr>
            <p:ph type="title"/>
          </p:nvPr>
        </p:nvSpPr>
        <p:spPr/>
        <p:txBody>
          <a:bodyPr/>
          <a:lstStyle/>
          <a:p>
            <a:r>
              <a:rPr lang="nl-NL" dirty="0"/>
              <a:t>Planning/route</a:t>
            </a:r>
          </a:p>
        </p:txBody>
      </p:sp>
      <p:pic>
        <p:nvPicPr>
          <p:cNvPr id="4" name="Afbeelding 3">
            <a:extLst>
              <a:ext uri="{FF2B5EF4-FFF2-40B4-BE49-F238E27FC236}">
                <a16:creationId xmlns:a16="http://schemas.microsoft.com/office/drawing/2014/main" id="{B7A0D2EB-2714-4B24-A31F-C7B1DE5A3378}"/>
              </a:ext>
            </a:extLst>
          </p:cNvPr>
          <p:cNvPicPr>
            <a:picLocks noChangeAspect="1"/>
          </p:cNvPicPr>
          <p:nvPr/>
        </p:nvPicPr>
        <p:blipFill>
          <a:blip r:embed="rId2"/>
          <a:stretch>
            <a:fillRect/>
          </a:stretch>
        </p:blipFill>
        <p:spPr>
          <a:xfrm>
            <a:off x="827584" y="1247990"/>
            <a:ext cx="7698718" cy="5551140"/>
          </a:xfrm>
          <a:prstGeom prst="rect">
            <a:avLst/>
          </a:prstGeom>
        </p:spPr>
      </p:pic>
    </p:spTree>
    <p:extLst>
      <p:ext uri="{BB962C8B-B14F-4D97-AF65-F5344CB8AC3E}">
        <p14:creationId xmlns:p14="http://schemas.microsoft.com/office/powerpoint/2010/main" val="4150723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p:txBody>
          <a:bodyPr/>
          <a:lstStyle/>
          <a:p>
            <a:r>
              <a:rPr lang="nl-NL" dirty="0"/>
              <a:t>1. </a:t>
            </a:r>
            <a:r>
              <a:rPr lang="nl-NL" dirty="0" err="1"/>
              <a:t>D’n</a:t>
            </a:r>
            <a:r>
              <a:rPr lang="nl-NL" dirty="0"/>
              <a:t> Eik</a:t>
            </a:r>
          </a:p>
        </p:txBody>
      </p:sp>
      <p:graphicFrame>
        <p:nvGraphicFramePr>
          <p:cNvPr id="4" name="Tabel 3">
            <a:extLst>
              <a:ext uri="{FF2B5EF4-FFF2-40B4-BE49-F238E27FC236}">
                <a16:creationId xmlns:a16="http://schemas.microsoft.com/office/drawing/2014/main" id="{CEEE22B8-82BC-4AD8-A726-D469094F3A5D}"/>
              </a:ext>
            </a:extLst>
          </p:cNvPr>
          <p:cNvGraphicFramePr>
            <a:graphicFrameLocks noGrp="1"/>
          </p:cNvGraphicFramePr>
          <p:nvPr>
            <p:extLst>
              <p:ext uri="{D42A27DB-BD31-4B8C-83A1-F6EECF244321}">
                <p14:modId xmlns:p14="http://schemas.microsoft.com/office/powerpoint/2010/main" val="341213472"/>
              </p:ext>
            </p:extLst>
          </p:nvPr>
        </p:nvGraphicFramePr>
        <p:xfrm>
          <a:off x="457200" y="1484784"/>
          <a:ext cx="8123239" cy="2566133"/>
        </p:xfrm>
        <a:graphic>
          <a:graphicData uri="http://schemas.openxmlformats.org/drawingml/2006/table">
            <a:tbl>
              <a:tblPr>
                <a:tableStyleId>{5C22544A-7EE6-4342-B048-85BDC9FD1C3A}</a:tableStyleId>
              </a:tblPr>
              <a:tblGrid>
                <a:gridCol w="8123239">
                  <a:extLst>
                    <a:ext uri="{9D8B030D-6E8A-4147-A177-3AD203B41FA5}">
                      <a16:colId xmlns:a16="http://schemas.microsoft.com/office/drawing/2014/main" val="3775053475"/>
                    </a:ext>
                  </a:extLst>
                </a:gridCol>
              </a:tblGrid>
              <a:tr h="36853">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1400" dirty="0"/>
                        <a:t>Om 19.00 uur start op de parkeerplaats bij </a:t>
                      </a:r>
                      <a:r>
                        <a:rPr lang="nl-NL" sz="1400" dirty="0" err="1"/>
                        <a:t>D’n</a:t>
                      </a:r>
                      <a:r>
                        <a:rPr lang="nl-NL" sz="1400" dirty="0"/>
                        <a:t> Eik de Kijk in de Wijk in De Rips. De wethouder neemt het woord om iedereen welkom te heten. De medewerkers van de gemeente en de inwoners stellen zich kort voor, waarna de invulling van de avond wordt doorgenomen. </a:t>
                      </a:r>
                    </a:p>
                    <a:p>
                      <a:pPr marL="0" marR="0" lvl="0" indent="0" algn="l" defTabSz="914400" rtl="0" eaLnBrk="1" fontAlgn="t" latinLnBrk="0" hangingPunct="1">
                        <a:lnSpc>
                          <a:spcPct val="100000"/>
                        </a:lnSpc>
                        <a:spcBef>
                          <a:spcPts val="0"/>
                        </a:spcBef>
                        <a:spcAft>
                          <a:spcPts val="0"/>
                        </a:spcAft>
                        <a:buClrTx/>
                        <a:buSzTx/>
                        <a:buFontTx/>
                        <a:buNone/>
                        <a:tabLst/>
                        <a:defRPr/>
                      </a:pPr>
                      <a:r>
                        <a:rPr lang="nl-NL" sz="1400" dirty="0"/>
                        <a:t>Vooraf zijn de onderwerpen door inwoners aangemeld. Op basis van deze onderwerpen is een route en planning gemaakt en deze is vooraf gedeeld met de deelnemende inwoners. Al lopend komen we langs de verschillende locaties. De tijden waarop de locaties worden aangedaan zijn van tevoren gecommuniceerd, het staat inwoners vrij om de hele avond aanwezig te zijn of om per onderwerp aan te sluiten.</a:t>
                      </a:r>
                    </a:p>
                    <a:p>
                      <a:pPr marL="0" marR="0" lvl="0" indent="0" algn="l" defTabSz="914400" rtl="0" eaLnBrk="1" fontAlgn="t" latinLnBrk="0" hangingPunct="1">
                        <a:lnSpc>
                          <a:spcPct val="100000"/>
                        </a:lnSpc>
                        <a:spcBef>
                          <a:spcPts val="0"/>
                        </a:spcBef>
                        <a:spcAft>
                          <a:spcPts val="0"/>
                        </a:spcAft>
                        <a:buClrTx/>
                        <a:buSzTx/>
                        <a:buFontTx/>
                        <a:buNone/>
                        <a:tabLst/>
                        <a:defRPr/>
                      </a:pPr>
                      <a:r>
                        <a:rPr lang="nl-NL" sz="1400" b="0" i="0" u="none" strike="noStrike" dirty="0">
                          <a:solidFill>
                            <a:srgbClr val="000000"/>
                          </a:solidFill>
                          <a:effectLst/>
                          <a:latin typeface="Arial" panose="020B0604020202020204" pitchFamily="34" charset="0"/>
                        </a:rPr>
                        <a:t>Op de avond zelf kwamen er nog enkele vragen bij die niet op de agenda stonden. Deze zijn niet op de planning/route aangegeven, maar worden wel behandeld in de volgende pagina’s.</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sz="1400" b="0" i="0" u="none" strike="noStrike" dirty="0">
                        <a:solidFill>
                          <a:srgbClr val="000000"/>
                        </a:solidFill>
                        <a:effectLst/>
                        <a:latin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nl-NL" sz="1400" b="0" i="1" u="none" strike="noStrike" dirty="0">
                          <a:solidFill>
                            <a:schemeClr val="tx1"/>
                          </a:solidFill>
                          <a:effectLst/>
                          <a:latin typeface="Arial" panose="020B0604020202020204" pitchFamily="34" charset="0"/>
                        </a:rPr>
                        <a:t>Updates zijn schuingedrukt. Dit is het laatste terugkoppelingsverslag.</a:t>
                      </a:r>
                      <a:endParaRPr lang="nl-NL" sz="1200" b="0" i="1" u="none" strike="noStrike" dirty="0">
                        <a:solidFill>
                          <a:schemeClr val="tx1"/>
                        </a:solidFill>
                        <a:effectLst/>
                        <a:latin typeface="Arial" panose="020B0604020202020204" pitchFamily="34" charset="0"/>
                      </a:endParaRPr>
                    </a:p>
                  </a:txBody>
                  <a:tcPr marL="5813" marR="5813" marT="5813" marB="0"/>
                </a:tc>
                <a:extLst>
                  <a:ext uri="{0D108BD9-81ED-4DB2-BD59-A6C34878D82A}">
                    <a16:rowId xmlns:a16="http://schemas.microsoft.com/office/drawing/2014/main" val="2924687138"/>
                  </a:ext>
                </a:extLst>
              </a:tr>
            </a:tbl>
          </a:graphicData>
        </a:graphic>
      </p:graphicFrame>
    </p:spTree>
    <p:extLst>
      <p:ext uri="{BB962C8B-B14F-4D97-AF65-F5344CB8AC3E}">
        <p14:creationId xmlns:p14="http://schemas.microsoft.com/office/powerpoint/2010/main" val="2923562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p:txBody>
          <a:bodyPr/>
          <a:lstStyle/>
          <a:p>
            <a:r>
              <a:rPr lang="nl-NL" dirty="0"/>
              <a:t>2. </a:t>
            </a:r>
            <a:r>
              <a:rPr lang="nl-NL" dirty="0" err="1"/>
              <a:t>Ripsestraat</a:t>
            </a:r>
            <a:endParaRPr lang="nl-NL" dirty="0"/>
          </a:p>
        </p:txBody>
      </p:sp>
      <p:pic>
        <p:nvPicPr>
          <p:cNvPr id="15" name="Afbeelding 14" descr="Afbeelding met boom, buiten&#10;&#10;Automatisch gegenereerde beschrijving">
            <a:extLst>
              <a:ext uri="{FF2B5EF4-FFF2-40B4-BE49-F238E27FC236}">
                <a16:creationId xmlns:a16="http://schemas.microsoft.com/office/drawing/2014/main" id="{5EC935D0-1C2F-4AF9-9E41-FC6F93858B2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150" r="44807"/>
          <a:stretch/>
        </p:blipFill>
        <p:spPr>
          <a:xfrm rot="5400000">
            <a:off x="2209088" y="3372235"/>
            <a:ext cx="1580292" cy="5143500"/>
          </a:xfrm>
          <a:prstGeom prst="rect">
            <a:avLst/>
          </a:prstGeom>
        </p:spPr>
      </p:pic>
      <p:pic>
        <p:nvPicPr>
          <p:cNvPr id="9" name="Afbeelding 8">
            <a:extLst>
              <a:ext uri="{FF2B5EF4-FFF2-40B4-BE49-F238E27FC236}">
                <a16:creationId xmlns:a16="http://schemas.microsoft.com/office/drawing/2014/main" id="{7BDF6EFE-7D7E-47FD-B886-CD9312691B0A}"/>
              </a:ext>
            </a:extLst>
          </p:cNvPr>
          <p:cNvPicPr>
            <a:picLocks noChangeAspect="1"/>
          </p:cNvPicPr>
          <p:nvPr/>
        </p:nvPicPr>
        <p:blipFill rotWithShape="1">
          <a:blip r:embed="rId3"/>
          <a:srcRect l="7846" r="21154" b="52541"/>
          <a:stretch/>
        </p:blipFill>
        <p:spPr>
          <a:xfrm>
            <a:off x="5724128" y="5153838"/>
            <a:ext cx="2826594" cy="1580291"/>
          </a:xfrm>
          <a:prstGeom prst="rect">
            <a:avLst/>
          </a:prstGeom>
        </p:spPr>
      </p:pic>
      <p:sp>
        <p:nvSpPr>
          <p:cNvPr id="10" name="Ovaal 9">
            <a:extLst>
              <a:ext uri="{FF2B5EF4-FFF2-40B4-BE49-F238E27FC236}">
                <a16:creationId xmlns:a16="http://schemas.microsoft.com/office/drawing/2014/main" id="{213EFF67-EA1F-40BC-91A2-F26C3B41F061}"/>
              </a:ext>
            </a:extLst>
          </p:cNvPr>
          <p:cNvSpPr/>
          <p:nvPr/>
        </p:nvSpPr>
        <p:spPr>
          <a:xfrm>
            <a:off x="6506808" y="5318248"/>
            <a:ext cx="648072" cy="648072"/>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6" name="Tabel 5">
            <a:extLst>
              <a:ext uri="{FF2B5EF4-FFF2-40B4-BE49-F238E27FC236}">
                <a16:creationId xmlns:a16="http://schemas.microsoft.com/office/drawing/2014/main" id="{D1C05BAC-8D68-4AA2-B1CC-78654A4F1CCF}"/>
              </a:ext>
            </a:extLst>
          </p:cNvPr>
          <p:cNvGraphicFramePr>
            <a:graphicFrameLocks noGrp="1"/>
          </p:cNvGraphicFramePr>
          <p:nvPr>
            <p:extLst>
              <p:ext uri="{D42A27DB-BD31-4B8C-83A1-F6EECF244321}">
                <p14:modId xmlns:p14="http://schemas.microsoft.com/office/powerpoint/2010/main" val="3573551302"/>
              </p:ext>
            </p:extLst>
          </p:nvPr>
        </p:nvGraphicFramePr>
        <p:xfrm>
          <a:off x="427484" y="1347477"/>
          <a:ext cx="8123238" cy="3333801"/>
        </p:xfrm>
        <a:graphic>
          <a:graphicData uri="http://schemas.openxmlformats.org/drawingml/2006/table">
            <a:tbl>
              <a:tblPr>
                <a:tableStyleId>{5C22544A-7EE6-4342-B048-85BDC9FD1C3A}</a:tableStyleId>
              </a:tblPr>
              <a:tblGrid>
                <a:gridCol w="2200300">
                  <a:extLst>
                    <a:ext uri="{9D8B030D-6E8A-4147-A177-3AD203B41FA5}">
                      <a16:colId xmlns:a16="http://schemas.microsoft.com/office/drawing/2014/main" val="3667662686"/>
                    </a:ext>
                  </a:extLst>
                </a:gridCol>
                <a:gridCol w="5365279">
                  <a:extLst>
                    <a:ext uri="{9D8B030D-6E8A-4147-A177-3AD203B41FA5}">
                      <a16:colId xmlns:a16="http://schemas.microsoft.com/office/drawing/2014/main" val="2885919106"/>
                    </a:ext>
                  </a:extLst>
                </a:gridCol>
                <a:gridCol w="557659">
                  <a:extLst>
                    <a:ext uri="{9D8B030D-6E8A-4147-A177-3AD203B41FA5}">
                      <a16:colId xmlns:a16="http://schemas.microsoft.com/office/drawing/2014/main" val="1747582556"/>
                    </a:ext>
                  </a:extLst>
                </a:gridCol>
              </a:tblGrid>
              <a:tr h="139415">
                <a:tc>
                  <a:txBody>
                    <a:bodyPr/>
                    <a:lstStyle/>
                    <a:p>
                      <a:pPr algn="l" fontAlgn="t"/>
                      <a:r>
                        <a:rPr lang="nl-NL" sz="800" b="1" u="none" strike="noStrike" dirty="0" err="1">
                          <a:effectLst/>
                        </a:rPr>
                        <a:t>Ripsestraat</a:t>
                      </a:r>
                      <a:endParaRPr lang="nl-NL" sz="800" b="1" i="0" u="none" strike="noStrike" dirty="0">
                        <a:solidFill>
                          <a:srgbClr val="000000"/>
                        </a:solidFill>
                        <a:effectLst/>
                        <a:latin typeface="Calibri" panose="020F0502020204030204" pitchFamily="34" charset="0"/>
                      </a:endParaRPr>
                    </a:p>
                  </a:txBody>
                  <a:tcPr marL="6971" marR="6971" marT="6971" marB="0"/>
                </a:tc>
                <a:tc>
                  <a:txBody>
                    <a:bodyPr/>
                    <a:lstStyle/>
                    <a:p>
                      <a:pPr algn="l" fontAlgn="t"/>
                      <a:endParaRPr lang="nl-NL" sz="800" b="0" i="0" u="none" strike="noStrike">
                        <a:solidFill>
                          <a:srgbClr val="000000"/>
                        </a:solidFill>
                        <a:effectLst/>
                        <a:latin typeface="Calibri" panose="020F0502020204030204" pitchFamily="34" charset="0"/>
                      </a:endParaRPr>
                    </a:p>
                  </a:txBody>
                  <a:tcPr marL="6971" marR="6971" marT="6971" marB="0"/>
                </a:tc>
                <a:tc>
                  <a:txBody>
                    <a:bodyPr/>
                    <a:lstStyle/>
                    <a:p>
                      <a:pPr algn="l" fontAlgn="t"/>
                      <a:endParaRPr lang="nl-NL" sz="800" b="0" i="0" u="none" strike="noStrike">
                        <a:solidFill>
                          <a:srgbClr val="000000"/>
                        </a:solidFill>
                        <a:effectLst/>
                        <a:latin typeface="Calibri" panose="020F0502020204030204" pitchFamily="34" charset="0"/>
                      </a:endParaRPr>
                    </a:p>
                  </a:txBody>
                  <a:tcPr marL="6971" marR="6971" marT="6971" marB="0"/>
                </a:tc>
                <a:extLst>
                  <a:ext uri="{0D108BD9-81ED-4DB2-BD59-A6C34878D82A}">
                    <a16:rowId xmlns:a16="http://schemas.microsoft.com/office/drawing/2014/main" val="4119017545"/>
                  </a:ext>
                </a:extLst>
              </a:tr>
              <a:tr h="139415">
                <a:tc>
                  <a:txBody>
                    <a:bodyPr/>
                    <a:lstStyle/>
                    <a:p>
                      <a:pPr algn="l" fontAlgn="t"/>
                      <a:r>
                        <a:rPr lang="nl-NL" sz="800" u="none" strike="noStrike">
                          <a:effectLst/>
                        </a:rPr>
                        <a:t>Onderwerp</a:t>
                      </a:r>
                      <a:endParaRPr lang="nl-NL" sz="800" b="1" i="0" u="none" strike="noStrike">
                        <a:solidFill>
                          <a:srgbClr val="000000"/>
                        </a:solidFill>
                        <a:effectLst/>
                        <a:latin typeface="Calibri" panose="020F0502020204030204" pitchFamily="34" charset="0"/>
                      </a:endParaRPr>
                    </a:p>
                  </a:txBody>
                  <a:tcPr marL="6971" marR="6971" marT="6971" marB="0"/>
                </a:tc>
                <a:tc>
                  <a:txBody>
                    <a:bodyPr/>
                    <a:lstStyle/>
                    <a:p>
                      <a:pPr algn="l" fontAlgn="t"/>
                      <a:r>
                        <a:rPr lang="nl-NL" sz="800" u="none" strike="noStrike">
                          <a:effectLst/>
                        </a:rPr>
                        <a:t>Actie/reactie</a:t>
                      </a:r>
                      <a:endParaRPr lang="nl-NL" sz="800" b="1" i="0" u="none" strike="noStrike">
                        <a:solidFill>
                          <a:srgbClr val="000000"/>
                        </a:solidFill>
                        <a:effectLst/>
                        <a:latin typeface="Calibri" panose="020F0502020204030204" pitchFamily="34" charset="0"/>
                      </a:endParaRPr>
                    </a:p>
                  </a:txBody>
                  <a:tcPr marL="6971" marR="6971" marT="6971" marB="0"/>
                </a:tc>
                <a:tc>
                  <a:txBody>
                    <a:bodyPr/>
                    <a:lstStyle/>
                    <a:p>
                      <a:pPr algn="l" fontAlgn="t"/>
                      <a:r>
                        <a:rPr lang="nl-NL" sz="800" u="none" strike="noStrike">
                          <a:effectLst/>
                        </a:rPr>
                        <a:t>Initiatief</a:t>
                      </a:r>
                      <a:endParaRPr lang="nl-NL" sz="800" b="1" i="0" u="none" strike="noStrike">
                        <a:solidFill>
                          <a:srgbClr val="000000"/>
                        </a:solidFill>
                        <a:effectLst/>
                        <a:latin typeface="Calibri" panose="020F0502020204030204" pitchFamily="34" charset="0"/>
                      </a:endParaRPr>
                    </a:p>
                  </a:txBody>
                  <a:tcPr marL="6971" marR="6971" marT="6971" marB="0"/>
                </a:tc>
                <a:extLst>
                  <a:ext uri="{0D108BD9-81ED-4DB2-BD59-A6C34878D82A}">
                    <a16:rowId xmlns:a16="http://schemas.microsoft.com/office/drawing/2014/main" val="830141951"/>
                  </a:ext>
                </a:extLst>
              </a:tr>
              <a:tr h="0">
                <a:tc>
                  <a:txBody>
                    <a:bodyPr/>
                    <a:lstStyle/>
                    <a:p>
                      <a:pPr algn="l" fontAlgn="t"/>
                      <a:r>
                        <a:rPr lang="nl-NL" sz="800" u="none" strike="noStrike">
                          <a:effectLst/>
                        </a:rPr>
                        <a:t>Er wordt te hard gereden op de Ripsestraat. De drempel is te laag en de wegversmalling richting de rotonde zorgt ervoor dat verkeer juist sneller gaat rijden. Kunnen hier andere verkeersremmende maatregelen worden genomen (hogere drempel, flitskasten, lagere toegestane snelheid)? Ook is de wegmarkering hier vervaagd.</a:t>
                      </a:r>
                      <a:endParaRPr lang="nl-NL" sz="800" b="0" i="0" u="none" strike="noStrike">
                        <a:solidFill>
                          <a:srgbClr val="000000"/>
                        </a:solidFill>
                        <a:effectLst/>
                        <a:latin typeface="Calibri" panose="020F0502020204030204" pitchFamily="34" charset="0"/>
                      </a:endParaRPr>
                    </a:p>
                  </a:txBody>
                  <a:tcPr marL="6971" marR="6971" marT="6971" marB="0"/>
                </a:tc>
                <a:tc>
                  <a:txBody>
                    <a:bodyPr/>
                    <a:lstStyle/>
                    <a:p>
                      <a:pPr algn="l" fontAlgn="t"/>
                      <a:r>
                        <a:rPr lang="nl-NL" sz="800" i="0" u="none" strike="noStrike" dirty="0">
                          <a:effectLst/>
                        </a:rPr>
                        <a:t>We hebben naar de </a:t>
                      </a:r>
                      <a:r>
                        <a:rPr lang="nl-NL" sz="800" i="0" u="none" strike="noStrike" dirty="0" err="1">
                          <a:effectLst/>
                        </a:rPr>
                        <a:t>Ripsestraat</a:t>
                      </a:r>
                      <a:r>
                        <a:rPr lang="nl-NL" sz="800" i="0" u="none" strike="noStrike" dirty="0">
                          <a:effectLst/>
                        </a:rPr>
                        <a:t> gekeken. Snelheidsremmers die we toepassen moeten voldoen aan de richtlijnen die hiervoor gelden. Dat betekent dat we geen steilere hellingen mogen toepassen dan passend voor de maximum snelheid. Flitspalen kunnen alleen worden geplaatst door het Openbaar Ministerie. Er ligt al markering bij binnenkomst in de bebouwde kom. Een verlaging van de maximum snelheid is op dit moment niet aan de orde. Mocht dat in de toekomst het geval zijn zullen we bijvoorbeeld ook met het openbaar vervoer bedrijf moeten kijken hoe we dit dan vorm kunnen geven zonder al te veel belemmeringen voor de bus. </a:t>
                      </a:r>
                    </a:p>
                    <a:p>
                      <a:pPr algn="l" fontAlgn="t"/>
                      <a:r>
                        <a:rPr lang="nl-NL" sz="800" i="0" u="none" strike="noStrike" dirty="0">
                          <a:effectLst/>
                        </a:rPr>
                        <a:t>We hebben gekeken of de situatie vraagt om een snelle aanpak. Hierbij hebben we gekeken of er bijvoorbeeld in de afgelopen jaren (letsel)ongevallen hebben plaatsgevonden. Het aantal ongevallen bepaalt de prioriteit van een eventuele aanpak. Mochten er met kleine maatregelen snel een oplossing geboden kunnen worden, dan passen we die toe. Vaak zijn, indien blijkt dat er bijvoorbeeld daadwerkelijk te hard gereden wordt, ingrijpendere maatregelen nodig (om de snelheid terug te brengen). We pakken deze situaties aan zodra de weg in de planning staat voor groot onderhoud/reconstructie - tenzij de situatie zo onveilig is dat het nodig is om direct maatregelen toe te passen. </a:t>
                      </a:r>
                    </a:p>
                    <a:p>
                      <a:pPr algn="l" fontAlgn="t"/>
                      <a:r>
                        <a:rPr lang="nl-NL" sz="800" i="0" u="none" strike="noStrike" dirty="0">
                          <a:effectLst/>
                        </a:rPr>
                        <a:t>In het geval van de </a:t>
                      </a:r>
                      <a:r>
                        <a:rPr lang="nl-NL" sz="800" i="0" u="none" strike="noStrike" dirty="0" err="1">
                          <a:effectLst/>
                        </a:rPr>
                        <a:t>Ripsestraat</a:t>
                      </a:r>
                      <a:r>
                        <a:rPr lang="nl-NL" sz="800" i="0" u="none" strike="noStrike" dirty="0">
                          <a:effectLst/>
                        </a:rPr>
                        <a:t> hebben we geen aanleiding gevonden om direct iets aan de situatie te veranderen. We zullen de melding over de wens voor </a:t>
                      </a:r>
                      <a:r>
                        <a:rPr lang="nl-NL" sz="800" i="0" u="none" strike="noStrike" dirty="0" err="1">
                          <a:effectLst/>
                        </a:rPr>
                        <a:t>verkeersremmende</a:t>
                      </a:r>
                      <a:r>
                        <a:rPr lang="nl-NL" sz="800" i="0" u="none" strike="noStrike" dirty="0">
                          <a:effectLst/>
                        </a:rPr>
                        <a:t> maatregelen noteren, zodat deze meegenomen zal worden zodra de weg wel wordt heringericht. Een verlaging van de maximum snelheid is dan mogelijk aan de orde. Dan zal ook gekeken worden of de huidige sluis niet beter vervangen zou kunnen worden door een of meerdere drempels/plateaus. Momenteel is nog niet bekend wanneer onderhoud gepland staat. In de tussentijd willen we het wel mogelijk maken om campagnemateriaal aan bijvoorbeeld buurtverenigingen beschikbaar te stellen. U kunt hierbij denken aan stickers, ‘Victor veilig pop’, etc. We zullen hierover communiceren via onze website en de lokale kranten.</a:t>
                      </a:r>
                    </a:p>
                    <a:p>
                      <a:pPr algn="l" fontAlgn="t"/>
                      <a:r>
                        <a:rPr lang="nl-NL" sz="800" i="1" u="none" strike="noStrike" dirty="0">
                          <a:effectLst/>
                        </a:rPr>
                        <a:t>In maart 2022 hebben al displays op de </a:t>
                      </a:r>
                      <a:r>
                        <a:rPr lang="nl-NL" sz="800" i="1" u="none" strike="noStrike" dirty="0" err="1">
                          <a:effectLst/>
                        </a:rPr>
                        <a:t>Ripsestraat</a:t>
                      </a:r>
                      <a:r>
                        <a:rPr lang="nl-NL" sz="800" i="1" u="none" strike="noStrike" dirty="0">
                          <a:effectLst/>
                        </a:rPr>
                        <a:t> gehangen. Ook is er toen een radartelling gehouden. Een nieuwe telling met de displays zal nog dit jaar plaatsvinden. Die is ingepland vanaf 29 november. Een nieuwe radartelling zal in het voorjaar worden uitgevoerd.</a:t>
                      </a:r>
                    </a:p>
                    <a:p>
                      <a:pPr marL="0" marR="0" lvl="0" indent="0" algn="l" defTabSz="914400" rtl="0" eaLnBrk="1" fontAlgn="t" latinLnBrk="0" hangingPunct="1">
                        <a:lnSpc>
                          <a:spcPct val="100000"/>
                        </a:lnSpc>
                        <a:spcBef>
                          <a:spcPts val="0"/>
                        </a:spcBef>
                        <a:spcAft>
                          <a:spcPts val="0"/>
                        </a:spcAft>
                        <a:buClrTx/>
                        <a:buSzTx/>
                        <a:buFontTx/>
                        <a:buNone/>
                        <a:tabLst/>
                        <a:defRPr/>
                      </a:pPr>
                      <a:r>
                        <a:rPr lang="nl-NL" sz="800" i="1" u="none" strike="noStrike" dirty="0">
                          <a:solidFill>
                            <a:schemeClr val="tx1"/>
                          </a:solidFill>
                          <a:effectLst/>
                        </a:rPr>
                        <a:t>Wanneer u zelf iets zou willen ondernemen kan een melding van een onveilige verkeerssituatie worden gemaakt, om samen met VVN in actie te komen om de veiligheid te verbeteren. Deze melding kan gemaakt worden bij Veilig Verkeer Nederland: </a:t>
                      </a:r>
                      <a:r>
                        <a:rPr lang="nl-NL" sz="800" i="1" u="none" strike="noStrike" dirty="0">
                          <a:solidFill>
                            <a:schemeClr val="tx1"/>
                          </a:solidFill>
                          <a:effectLst/>
                          <a:hlinkClick r:id="rId4"/>
                        </a:rPr>
                        <a:t>https://participatiepunt.vvn.nl/</a:t>
                      </a:r>
                      <a:r>
                        <a:rPr lang="nl-NL" sz="800" i="1" u="none" strike="noStrike" dirty="0">
                          <a:solidFill>
                            <a:schemeClr val="tx1"/>
                          </a:solidFill>
                          <a:effectLst/>
                        </a:rPr>
                        <a:t>.</a:t>
                      </a:r>
                    </a:p>
                  </a:txBody>
                  <a:tcPr marL="6971" marR="6971" marT="6971" marB="0"/>
                </a:tc>
                <a:tc>
                  <a:txBody>
                    <a:bodyPr/>
                    <a:lstStyle/>
                    <a:p>
                      <a:pPr algn="l" fontAlgn="t"/>
                      <a:r>
                        <a:rPr lang="nl-NL" sz="800" u="none" strike="noStrike" dirty="0">
                          <a:effectLst/>
                        </a:rPr>
                        <a:t>Gemeente</a:t>
                      </a:r>
                      <a:endParaRPr lang="nl-NL" sz="800" b="0" i="0" u="none" strike="noStrike" dirty="0">
                        <a:solidFill>
                          <a:srgbClr val="000000"/>
                        </a:solidFill>
                        <a:effectLst/>
                        <a:latin typeface="Calibri" panose="020F0502020204030204" pitchFamily="34" charset="0"/>
                      </a:endParaRPr>
                    </a:p>
                  </a:txBody>
                  <a:tcPr marL="6971" marR="6971" marT="6971" marB="0">
                    <a:solidFill>
                      <a:srgbClr val="F7F0E7"/>
                    </a:solidFill>
                  </a:tcPr>
                </a:tc>
                <a:extLst>
                  <a:ext uri="{0D108BD9-81ED-4DB2-BD59-A6C34878D82A}">
                    <a16:rowId xmlns:a16="http://schemas.microsoft.com/office/drawing/2014/main" val="1585714462"/>
                  </a:ext>
                </a:extLst>
              </a:tr>
            </a:tbl>
          </a:graphicData>
        </a:graphic>
      </p:graphicFrame>
    </p:spTree>
    <p:extLst>
      <p:ext uri="{BB962C8B-B14F-4D97-AF65-F5344CB8AC3E}">
        <p14:creationId xmlns:p14="http://schemas.microsoft.com/office/powerpoint/2010/main" val="3250530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5">
            <a:extLst>
              <a:ext uri="{FF2B5EF4-FFF2-40B4-BE49-F238E27FC236}">
                <a16:creationId xmlns:a16="http://schemas.microsoft.com/office/drawing/2014/main" id="{D1C05BAC-8D68-4AA2-B1CC-78654A4F1CCF}"/>
              </a:ext>
            </a:extLst>
          </p:cNvPr>
          <p:cNvGraphicFramePr>
            <a:graphicFrameLocks noGrp="1"/>
          </p:cNvGraphicFramePr>
          <p:nvPr>
            <p:extLst>
              <p:ext uri="{D42A27DB-BD31-4B8C-83A1-F6EECF244321}">
                <p14:modId xmlns:p14="http://schemas.microsoft.com/office/powerpoint/2010/main" val="718796281"/>
              </p:ext>
            </p:extLst>
          </p:nvPr>
        </p:nvGraphicFramePr>
        <p:xfrm>
          <a:off x="427484" y="1347477"/>
          <a:ext cx="8123238" cy="1812394"/>
        </p:xfrm>
        <a:graphic>
          <a:graphicData uri="http://schemas.openxmlformats.org/drawingml/2006/table">
            <a:tbl>
              <a:tblPr>
                <a:tableStyleId>{5C22544A-7EE6-4342-B048-85BDC9FD1C3A}</a:tableStyleId>
              </a:tblPr>
              <a:tblGrid>
                <a:gridCol w="3187953">
                  <a:extLst>
                    <a:ext uri="{9D8B030D-6E8A-4147-A177-3AD203B41FA5}">
                      <a16:colId xmlns:a16="http://schemas.microsoft.com/office/drawing/2014/main" val="3667662686"/>
                    </a:ext>
                  </a:extLst>
                </a:gridCol>
                <a:gridCol w="4377626">
                  <a:extLst>
                    <a:ext uri="{9D8B030D-6E8A-4147-A177-3AD203B41FA5}">
                      <a16:colId xmlns:a16="http://schemas.microsoft.com/office/drawing/2014/main" val="2885919106"/>
                    </a:ext>
                  </a:extLst>
                </a:gridCol>
                <a:gridCol w="557659">
                  <a:extLst>
                    <a:ext uri="{9D8B030D-6E8A-4147-A177-3AD203B41FA5}">
                      <a16:colId xmlns:a16="http://schemas.microsoft.com/office/drawing/2014/main" val="1747582556"/>
                    </a:ext>
                  </a:extLst>
                </a:gridCol>
              </a:tblGrid>
              <a:tr h="139415">
                <a:tc>
                  <a:txBody>
                    <a:bodyPr/>
                    <a:lstStyle/>
                    <a:p>
                      <a:pPr algn="l" fontAlgn="t"/>
                      <a:r>
                        <a:rPr lang="nl-NL" sz="800" b="1" u="none" strike="noStrike" dirty="0" err="1">
                          <a:effectLst/>
                        </a:rPr>
                        <a:t>Ripsestraat</a:t>
                      </a:r>
                      <a:endParaRPr lang="nl-NL" sz="800" b="1" i="0" u="none" strike="noStrike" dirty="0">
                        <a:solidFill>
                          <a:srgbClr val="000000"/>
                        </a:solidFill>
                        <a:effectLst/>
                        <a:latin typeface="Calibri" panose="020F0502020204030204" pitchFamily="34" charset="0"/>
                      </a:endParaRPr>
                    </a:p>
                  </a:txBody>
                  <a:tcPr marL="6971" marR="6971" marT="6971" marB="0"/>
                </a:tc>
                <a:tc>
                  <a:txBody>
                    <a:bodyPr/>
                    <a:lstStyle/>
                    <a:p>
                      <a:pPr algn="l" fontAlgn="t"/>
                      <a:endParaRPr lang="nl-NL" sz="800" b="0" i="0" u="none" strike="noStrike">
                        <a:solidFill>
                          <a:srgbClr val="000000"/>
                        </a:solidFill>
                        <a:effectLst/>
                        <a:latin typeface="Calibri" panose="020F0502020204030204" pitchFamily="34" charset="0"/>
                      </a:endParaRPr>
                    </a:p>
                  </a:txBody>
                  <a:tcPr marL="6971" marR="6971" marT="6971" marB="0"/>
                </a:tc>
                <a:tc>
                  <a:txBody>
                    <a:bodyPr/>
                    <a:lstStyle/>
                    <a:p>
                      <a:pPr algn="l" fontAlgn="t"/>
                      <a:endParaRPr lang="nl-NL" sz="800" b="0" i="0" u="none" strike="noStrike">
                        <a:solidFill>
                          <a:srgbClr val="000000"/>
                        </a:solidFill>
                        <a:effectLst/>
                        <a:latin typeface="Calibri" panose="020F0502020204030204" pitchFamily="34" charset="0"/>
                      </a:endParaRPr>
                    </a:p>
                  </a:txBody>
                  <a:tcPr marL="6971" marR="6971" marT="6971" marB="0"/>
                </a:tc>
                <a:extLst>
                  <a:ext uri="{0D108BD9-81ED-4DB2-BD59-A6C34878D82A}">
                    <a16:rowId xmlns:a16="http://schemas.microsoft.com/office/drawing/2014/main" val="4119017545"/>
                  </a:ext>
                </a:extLst>
              </a:tr>
              <a:tr h="139415">
                <a:tc>
                  <a:txBody>
                    <a:bodyPr/>
                    <a:lstStyle/>
                    <a:p>
                      <a:pPr algn="l" fontAlgn="t"/>
                      <a:r>
                        <a:rPr lang="nl-NL" sz="800" u="none" strike="noStrike">
                          <a:effectLst/>
                        </a:rPr>
                        <a:t>Onderwerp</a:t>
                      </a:r>
                      <a:endParaRPr lang="nl-NL" sz="800" b="1" i="0" u="none" strike="noStrike">
                        <a:solidFill>
                          <a:srgbClr val="000000"/>
                        </a:solidFill>
                        <a:effectLst/>
                        <a:latin typeface="Calibri" panose="020F0502020204030204" pitchFamily="34" charset="0"/>
                      </a:endParaRPr>
                    </a:p>
                  </a:txBody>
                  <a:tcPr marL="6971" marR="6971" marT="6971" marB="0"/>
                </a:tc>
                <a:tc>
                  <a:txBody>
                    <a:bodyPr/>
                    <a:lstStyle/>
                    <a:p>
                      <a:pPr algn="l" fontAlgn="t"/>
                      <a:r>
                        <a:rPr lang="nl-NL" sz="800" u="none" strike="noStrike">
                          <a:effectLst/>
                        </a:rPr>
                        <a:t>Actie/reactie</a:t>
                      </a:r>
                      <a:endParaRPr lang="nl-NL" sz="800" b="1" i="0" u="none" strike="noStrike">
                        <a:solidFill>
                          <a:srgbClr val="000000"/>
                        </a:solidFill>
                        <a:effectLst/>
                        <a:latin typeface="Calibri" panose="020F0502020204030204" pitchFamily="34" charset="0"/>
                      </a:endParaRPr>
                    </a:p>
                  </a:txBody>
                  <a:tcPr marL="6971" marR="6971" marT="6971" marB="0"/>
                </a:tc>
                <a:tc>
                  <a:txBody>
                    <a:bodyPr/>
                    <a:lstStyle/>
                    <a:p>
                      <a:pPr algn="l" fontAlgn="t"/>
                      <a:r>
                        <a:rPr lang="nl-NL" sz="800" u="none" strike="noStrike">
                          <a:effectLst/>
                        </a:rPr>
                        <a:t>Initiatief</a:t>
                      </a:r>
                      <a:endParaRPr lang="nl-NL" sz="800" b="1" i="0" u="none" strike="noStrike">
                        <a:solidFill>
                          <a:srgbClr val="000000"/>
                        </a:solidFill>
                        <a:effectLst/>
                        <a:latin typeface="Calibri" panose="020F0502020204030204" pitchFamily="34" charset="0"/>
                      </a:endParaRPr>
                    </a:p>
                  </a:txBody>
                  <a:tcPr marL="6971" marR="6971" marT="6971" marB="0"/>
                </a:tc>
                <a:extLst>
                  <a:ext uri="{0D108BD9-81ED-4DB2-BD59-A6C34878D82A}">
                    <a16:rowId xmlns:a16="http://schemas.microsoft.com/office/drawing/2014/main" val="830141951"/>
                  </a:ext>
                </a:extLst>
              </a:tr>
              <a:tr h="418245">
                <a:tc>
                  <a:txBody>
                    <a:bodyPr/>
                    <a:lstStyle/>
                    <a:p>
                      <a:pPr algn="l" fontAlgn="t"/>
                      <a:r>
                        <a:rPr lang="nl-NL" sz="800" u="none" strike="noStrike">
                          <a:effectLst/>
                        </a:rPr>
                        <a:t>Er is wortelopdruk op het fietspad richting Oploo. De nieuwe weg van De Rips richting Milheeze is wel heel mooi geworden.</a:t>
                      </a:r>
                      <a:endParaRPr lang="nl-NL" sz="800" b="0" i="0" u="none" strike="noStrike">
                        <a:solidFill>
                          <a:srgbClr val="000000"/>
                        </a:solidFill>
                        <a:effectLst/>
                        <a:latin typeface="Calibri" panose="020F0502020204030204" pitchFamily="34" charset="0"/>
                      </a:endParaRPr>
                    </a:p>
                  </a:txBody>
                  <a:tcPr marL="6971" marR="6971" marT="6971" marB="0"/>
                </a:tc>
                <a:tc>
                  <a:txBody>
                    <a:bodyPr/>
                    <a:lstStyle/>
                    <a:p>
                      <a:pPr algn="l" fontAlgn="t"/>
                      <a:r>
                        <a:rPr lang="nl-NL" sz="800" u="none" strike="noStrike" dirty="0">
                          <a:effectLst/>
                        </a:rPr>
                        <a:t>De buitendienst van de gemeente is ter plaatse geweest. Zij hebben op een aantal plaatsen tegels in het fietspad </a:t>
                      </a:r>
                      <a:r>
                        <a:rPr lang="nl-NL" sz="800" u="none" strike="noStrike" dirty="0" err="1">
                          <a:effectLst/>
                        </a:rPr>
                        <a:t>herstraat</a:t>
                      </a:r>
                      <a:r>
                        <a:rPr lang="nl-NL" sz="800" u="none" strike="noStrike" dirty="0">
                          <a:effectLst/>
                        </a:rPr>
                        <a:t>. Meldingen van wortelopdruk kunnen door inwoners worden gedaan via  de MOR: </a:t>
                      </a:r>
                      <a:r>
                        <a:rPr lang="nl-NL" sz="800" u="none" strike="noStrike" dirty="0">
                          <a:effectLst/>
                          <a:hlinkClick r:id="rId2"/>
                        </a:rPr>
                        <a:t>https://www.gemert-bakel.nl/producten/melding-openbare-ruimte</a:t>
                      </a:r>
                      <a:r>
                        <a:rPr lang="nl-NL" sz="800" u="none" strike="noStrike" dirty="0">
                          <a:effectLst/>
                        </a:rPr>
                        <a:t> </a:t>
                      </a:r>
                      <a:endParaRPr lang="nl-NL" sz="800" b="0" i="0" u="none" strike="noStrike" dirty="0">
                        <a:solidFill>
                          <a:srgbClr val="000000"/>
                        </a:solidFill>
                        <a:effectLst/>
                        <a:latin typeface="Calibri" panose="020F0502020204030204" pitchFamily="34" charset="0"/>
                      </a:endParaRPr>
                    </a:p>
                  </a:txBody>
                  <a:tcPr marL="6971" marR="6971" marT="6971" marB="0"/>
                </a:tc>
                <a:tc>
                  <a:txBody>
                    <a:bodyPr/>
                    <a:lstStyle/>
                    <a:p>
                      <a:pPr algn="l" fontAlgn="t"/>
                      <a:r>
                        <a:rPr lang="nl-NL" sz="800" u="none" strike="noStrike" dirty="0">
                          <a:effectLst/>
                        </a:rPr>
                        <a:t>Gemeente</a:t>
                      </a:r>
                      <a:endParaRPr lang="nl-NL" sz="800" b="0" i="0" u="none" strike="noStrike" dirty="0">
                        <a:solidFill>
                          <a:srgbClr val="000000"/>
                        </a:solidFill>
                        <a:effectLst/>
                        <a:latin typeface="Calibri" panose="020F0502020204030204" pitchFamily="34" charset="0"/>
                      </a:endParaRPr>
                    </a:p>
                  </a:txBody>
                  <a:tcPr marL="6971" marR="6971" marT="6971" marB="0"/>
                </a:tc>
                <a:extLst>
                  <a:ext uri="{0D108BD9-81ED-4DB2-BD59-A6C34878D82A}">
                    <a16:rowId xmlns:a16="http://schemas.microsoft.com/office/drawing/2014/main" val="3942057643"/>
                  </a:ext>
                </a:extLst>
              </a:tr>
              <a:tr h="1115319">
                <a:tc>
                  <a:txBody>
                    <a:bodyPr/>
                    <a:lstStyle/>
                    <a:p>
                      <a:pPr algn="l" fontAlgn="t"/>
                      <a:r>
                        <a:rPr lang="nl-NL" sz="800" u="none" strike="noStrike">
                          <a:effectLst/>
                        </a:rPr>
                        <a:t>Een deel van de bomen aan de Ripsestraat is slecht. Daardoor valt dood hout uit de kronen op het fietspad en de weg.</a:t>
                      </a:r>
                      <a:endParaRPr lang="nl-NL" sz="800" b="0" i="0" u="none" strike="noStrike">
                        <a:solidFill>
                          <a:srgbClr val="000000"/>
                        </a:solidFill>
                        <a:effectLst/>
                        <a:latin typeface="Calibri" panose="020F0502020204030204" pitchFamily="34" charset="0"/>
                      </a:endParaRPr>
                    </a:p>
                  </a:txBody>
                  <a:tcPr marL="6971" marR="6971" marT="6971" marB="0"/>
                </a:tc>
                <a:tc>
                  <a:txBody>
                    <a:bodyPr/>
                    <a:lstStyle/>
                    <a:p>
                      <a:pPr algn="l" fontAlgn="t"/>
                      <a:r>
                        <a:rPr lang="nl-NL" sz="800" u="none" strike="noStrike" dirty="0">
                          <a:effectLst/>
                        </a:rPr>
                        <a:t>Alle bomen binnen de bebouwde kom die in eigendom zijn van de gemeente worden elke 3 jaar geïnspecteerd en indien nodig gesnoeid of, als bomen ziek of gevaarlijk zijn, gekapt. Veel bomen aan de </a:t>
                      </a:r>
                      <a:r>
                        <a:rPr lang="nl-NL" sz="800" u="none" strike="noStrike" dirty="0" err="1">
                          <a:effectLst/>
                        </a:rPr>
                        <a:t>Ripsestraat</a:t>
                      </a:r>
                      <a:r>
                        <a:rPr lang="nl-NL" sz="800" u="none" strike="noStrike" dirty="0">
                          <a:effectLst/>
                        </a:rPr>
                        <a:t> staan echter op particuliere grond. Het is aan de eigenaren van die grond om de boom te onderhouden. In de gemeente heb je geen kapvergunning nodig om een boom op particulier terrein te kappen, </a:t>
                      </a:r>
                      <a:r>
                        <a:rPr lang="nl-NL" sz="800" u="sng" strike="noStrike" dirty="0">
                          <a:effectLst/>
                        </a:rPr>
                        <a:t>tenzij</a:t>
                      </a:r>
                      <a:r>
                        <a:rPr lang="nl-NL" sz="800" u="none" strike="noStrike" dirty="0">
                          <a:effectLst/>
                        </a:rPr>
                        <a:t> deze op de Groene Kaart staat. Om 'benadeelde' eigenaren van deze waardevolle bomen te ondersteunen heeft de gemeente een bijdrageregeling. Eigenaren van waardevolle bomen worden financieel ondersteund in het onderhoud van hun bomen. Meer informatie is te lezen op: </a:t>
                      </a:r>
                      <a:r>
                        <a:rPr lang="nl-NL" sz="800" u="none" strike="noStrike" dirty="0">
                          <a:effectLst/>
                          <a:hlinkClick r:id="rId3"/>
                        </a:rPr>
                        <a:t>https://www.gemert-bakel.nl/producten/kappen-en-snoeien-bomen</a:t>
                      </a:r>
                      <a:r>
                        <a:rPr lang="nl-NL" sz="800" u="none" strike="noStrike" dirty="0">
                          <a:effectLst/>
                        </a:rPr>
                        <a:t> </a:t>
                      </a:r>
                      <a:endParaRPr lang="nl-NL" sz="800" b="0" i="0" u="none" strike="noStrike" dirty="0">
                        <a:solidFill>
                          <a:srgbClr val="000000"/>
                        </a:solidFill>
                        <a:effectLst/>
                        <a:latin typeface="Calibri" panose="020F0502020204030204" pitchFamily="34" charset="0"/>
                      </a:endParaRPr>
                    </a:p>
                  </a:txBody>
                  <a:tcPr marL="6971" marR="6971" marT="6971" marB="0"/>
                </a:tc>
                <a:tc>
                  <a:txBody>
                    <a:bodyPr/>
                    <a:lstStyle/>
                    <a:p>
                      <a:pPr algn="l" fontAlgn="t"/>
                      <a:endParaRPr lang="nl-NL" sz="800" b="0" i="0" u="none" strike="noStrike" dirty="0">
                        <a:solidFill>
                          <a:srgbClr val="000000"/>
                        </a:solidFill>
                        <a:effectLst/>
                        <a:latin typeface="Calibri" panose="020F0502020204030204" pitchFamily="34" charset="0"/>
                      </a:endParaRPr>
                    </a:p>
                  </a:txBody>
                  <a:tcPr marL="6971" marR="6971" marT="6971" marB="0"/>
                </a:tc>
                <a:extLst>
                  <a:ext uri="{0D108BD9-81ED-4DB2-BD59-A6C34878D82A}">
                    <a16:rowId xmlns:a16="http://schemas.microsoft.com/office/drawing/2014/main" val="3357564803"/>
                  </a:ext>
                </a:extLst>
              </a:tr>
            </a:tbl>
          </a:graphicData>
        </a:graphic>
      </p:graphicFrame>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p:txBody>
          <a:bodyPr/>
          <a:lstStyle/>
          <a:p>
            <a:r>
              <a:rPr lang="nl-NL" dirty="0"/>
              <a:t>2. </a:t>
            </a:r>
            <a:r>
              <a:rPr lang="nl-NL" dirty="0" err="1"/>
              <a:t>Ripsestraat</a:t>
            </a:r>
            <a:r>
              <a:rPr lang="nl-NL" dirty="0"/>
              <a:t> (vervolg)</a:t>
            </a:r>
          </a:p>
        </p:txBody>
      </p:sp>
      <p:pic>
        <p:nvPicPr>
          <p:cNvPr id="9" name="Afbeelding 8">
            <a:extLst>
              <a:ext uri="{FF2B5EF4-FFF2-40B4-BE49-F238E27FC236}">
                <a16:creationId xmlns:a16="http://schemas.microsoft.com/office/drawing/2014/main" id="{7BDF6EFE-7D7E-47FD-B886-CD9312691B0A}"/>
              </a:ext>
            </a:extLst>
          </p:cNvPr>
          <p:cNvPicPr>
            <a:picLocks noChangeAspect="1"/>
          </p:cNvPicPr>
          <p:nvPr/>
        </p:nvPicPr>
        <p:blipFill rotWithShape="1">
          <a:blip r:embed="rId4"/>
          <a:srcRect l="7846" r="21154" b="52541"/>
          <a:stretch/>
        </p:blipFill>
        <p:spPr>
          <a:xfrm>
            <a:off x="3798166" y="4077072"/>
            <a:ext cx="4752556" cy="2657057"/>
          </a:xfrm>
          <a:prstGeom prst="rect">
            <a:avLst/>
          </a:prstGeom>
        </p:spPr>
      </p:pic>
      <p:sp>
        <p:nvSpPr>
          <p:cNvPr id="10" name="Ovaal 9">
            <a:extLst>
              <a:ext uri="{FF2B5EF4-FFF2-40B4-BE49-F238E27FC236}">
                <a16:creationId xmlns:a16="http://schemas.microsoft.com/office/drawing/2014/main" id="{213EFF67-EA1F-40BC-91A2-F26C3B41F061}"/>
              </a:ext>
            </a:extLst>
          </p:cNvPr>
          <p:cNvSpPr/>
          <p:nvPr/>
        </p:nvSpPr>
        <p:spPr>
          <a:xfrm>
            <a:off x="5220072" y="4757528"/>
            <a:ext cx="648072" cy="648072"/>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61952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BD8C0A02-2112-4A44-B4E4-A84DD5FD5E97}"/>
              </a:ext>
            </a:extLst>
          </p:cNvPr>
          <p:cNvGraphicFramePr>
            <a:graphicFrameLocks noGrp="1"/>
          </p:cNvGraphicFramePr>
          <p:nvPr>
            <p:extLst>
              <p:ext uri="{D42A27DB-BD31-4B8C-83A1-F6EECF244321}">
                <p14:modId xmlns:p14="http://schemas.microsoft.com/office/powerpoint/2010/main" val="654352903"/>
              </p:ext>
            </p:extLst>
          </p:nvPr>
        </p:nvGraphicFramePr>
        <p:xfrm>
          <a:off x="414981" y="1372257"/>
          <a:ext cx="8123238" cy="2968041"/>
        </p:xfrm>
        <a:graphic>
          <a:graphicData uri="http://schemas.openxmlformats.org/drawingml/2006/table">
            <a:tbl>
              <a:tblPr>
                <a:tableStyleId>{5C22544A-7EE6-4342-B048-85BDC9FD1C3A}</a:tableStyleId>
              </a:tblPr>
              <a:tblGrid>
                <a:gridCol w="3187953">
                  <a:extLst>
                    <a:ext uri="{9D8B030D-6E8A-4147-A177-3AD203B41FA5}">
                      <a16:colId xmlns:a16="http://schemas.microsoft.com/office/drawing/2014/main" val="4074637426"/>
                    </a:ext>
                  </a:extLst>
                </a:gridCol>
                <a:gridCol w="4377626">
                  <a:extLst>
                    <a:ext uri="{9D8B030D-6E8A-4147-A177-3AD203B41FA5}">
                      <a16:colId xmlns:a16="http://schemas.microsoft.com/office/drawing/2014/main" val="443381515"/>
                    </a:ext>
                  </a:extLst>
                </a:gridCol>
                <a:gridCol w="557659">
                  <a:extLst>
                    <a:ext uri="{9D8B030D-6E8A-4147-A177-3AD203B41FA5}">
                      <a16:colId xmlns:a16="http://schemas.microsoft.com/office/drawing/2014/main" val="58338997"/>
                    </a:ext>
                  </a:extLst>
                </a:gridCol>
              </a:tblGrid>
              <a:tr h="139415">
                <a:tc>
                  <a:txBody>
                    <a:bodyPr/>
                    <a:lstStyle/>
                    <a:p>
                      <a:pPr algn="l" fontAlgn="t"/>
                      <a:r>
                        <a:rPr lang="nl-NL" sz="800" b="1" u="none" strike="noStrike" dirty="0">
                          <a:solidFill>
                            <a:schemeClr val="tx1"/>
                          </a:solidFill>
                          <a:effectLst/>
                          <a:latin typeface="Arial" panose="020B0604020202020204" pitchFamily="34" charset="0"/>
                          <a:cs typeface="Arial" panose="020B0604020202020204" pitchFamily="34" charset="0"/>
                        </a:rPr>
                        <a:t>Patrijsstraat</a:t>
                      </a:r>
                      <a:endParaRPr lang="nl-NL" sz="800" b="1" i="0" u="none" strike="noStrike" dirty="0">
                        <a:solidFill>
                          <a:schemeClr val="tx1"/>
                        </a:solidFill>
                        <a:effectLst/>
                        <a:latin typeface="Arial" panose="020B0604020202020204" pitchFamily="34" charset="0"/>
                        <a:cs typeface="Arial" panose="020B0604020202020204" pitchFamily="34" charset="0"/>
                      </a:endParaRPr>
                    </a:p>
                  </a:txBody>
                  <a:tcPr marL="6971" marR="6971" marT="6971" marB="0"/>
                </a:tc>
                <a:tc>
                  <a:txBody>
                    <a:bodyPr/>
                    <a:lstStyle/>
                    <a:p>
                      <a:pPr algn="l" fontAlgn="t"/>
                      <a:endParaRPr lang="nl-NL" sz="800" b="0" i="0" u="none" strike="noStrike">
                        <a:solidFill>
                          <a:schemeClr val="tx1"/>
                        </a:solidFill>
                        <a:effectLst/>
                        <a:latin typeface="Arial" panose="020B0604020202020204" pitchFamily="34" charset="0"/>
                        <a:cs typeface="Arial" panose="020B0604020202020204" pitchFamily="34" charset="0"/>
                      </a:endParaRPr>
                    </a:p>
                  </a:txBody>
                  <a:tcPr marL="6971" marR="6971" marT="6971" marB="0"/>
                </a:tc>
                <a:tc>
                  <a:txBody>
                    <a:bodyPr/>
                    <a:lstStyle/>
                    <a:p>
                      <a:pPr algn="l" fontAlgn="t"/>
                      <a:endParaRPr lang="nl-NL" sz="800" b="0" i="0" u="none" strike="noStrike" dirty="0">
                        <a:solidFill>
                          <a:schemeClr val="tx1"/>
                        </a:solidFill>
                        <a:effectLst/>
                        <a:latin typeface="Arial" panose="020B0604020202020204" pitchFamily="34" charset="0"/>
                        <a:cs typeface="Arial" panose="020B0604020202020204" pitchFamily="34" charset="0"/>
                      </a:endParaRPr>
                    </a:p>
                  </a:txBody>
                  <a:tcPr marL="6971" marR="6971" marT="6971" marB="0"/>
                </a:tc>
                <a:extLst>
                  <a:ext uri="{0D108BD9-81ED-4DB2-BD59-A6C34878D82A}">
                    <a16:rowId xmlns:a16="http://schemas.microsoft.com/office/drawing/2014/main" val="2665038838"/>
                  </a:ext>
                </a:extLst>
              </a:tr>
              <a:tr h="139415">
                <a:tc>
                  <a:txBody>
                    <a:bodyPr/>
                    <a:lstStyle/>
                    <a:p>
                      <a:pPr algn="l" fontAlgn="t"/>
                      <a:r>
                        <a:rPr lang="nl-NL" sz="800" u="none" strike="noStrike">
                          <a:solidFill>
                            <a:schemeClr val="tx1"/>
                          </a:solidFill>
                          <a:effectLst/>
                          <a:latin typeface="Arial" panose="020B0604020202020204" pitchFamily="34" charset="0"/>
                          <a:cs typeface="Arial" panose="020B0604020202020204" pitchFamily="34" charset="0"/>
                        </a:rPr>
                        <a:t>Onderwerp</a:t>
                      </a:r>
                      <a:endParaRPr lang="nl-NL" sz="800" b="1" i="0" u="none" strike="noStrike">
                        <a:solidFill>
                          <a:schemeClr val="tx1"/>
                        </a:solidFill>
                        <a:effectLst/>
                        <a:latin typeface="Arial" panose="020B0604020202020204" pitchFamily="34" charset="0"/>
                        <a:cs typeface="Arial" panose="020B0604020202020204" pitchFamily="34" charset="0"/>
                      </a:endParaRPr>
                    </a:p>
                  </a:txBody>
                  <a:tcPr marL="6971" marR="6971" marT="6971" marB="0"/>
                </a:tc>
                <a:tc>
                  <a:txBody>
                    <a:bodyPr/>
                    <a:lstStyle/>
                    <a:p>
                      <a:pPr algn="l" fontAlgn="t"/>
                      <a:r>
                        <a:rPr lang="nl-NL" sz="800" u="none" strike="noStrike">
                          <a:solidFill>
                            <a:schemeClr val="tx1"/>
                          </a:solidFill>
                          <a:effectLst/>
                          <a:latin typeface="Arial" panose="020B0604020202020204" pitchFamily="34" charset="0"/>
                          <a:cs typeface="Arial" panose="020B0604020202020204" pitchFamily="34" charset="0"/>
                        </a:rPr>
                        <a:t>Actie/reactie</a:t>
                      </a:r>
                      <a:endParaRPr lang="nl-NL" sz="800" b="1" i="0" u="none" strike="noStrike">
                        <a:solidFill>
                          <a:schemeClr val="tx1"/>
                        </a:solidFill>
                        <a:effectLst/>
                        <a:latin typeface="Arial" panose="020B0604020202020204" pitchFamily="34" charset="0"/>
                        <a:cs typeface="Arial" panose="020B0604020202020204" pitchFamily="34" charset="0"/>
                      </a:endParaRPr>
                    </a:p>
                  </a:txBody>
                  <a:tcPr marL="6971" marR="6971" marT="6971" marB="0"/>
                </a:tc>
                <a:tc>
                  <a:txBody>
                    <a:bodyPr/>
                    <a:lstStyle/>
                    <a:p>
                      <a:pPr algn="l" fontAlgn="t"/>
                      <a:r>
                        <a:rPr lang="nl-NL" sz="800" u="none" strike="noStrike" dirty="0">
                          <a:solidFill>
                            <a:schemeClr val="tx1"/>
                          </a:solidFill>
                          <a:effectLst/>
                          <a:latin typeface="Arial" panose="020B0604020202020204" pitchFamily="34" charset="0"/>
                          <a:cs typeface="Arial" panose="020B0604020202020204" pitchFamily="34" charset="0"/>
                        </a:rPr>
                        <a:t>Initiatief</a:t>
                      </a:r>
                      <a:endParaRPr lang="nl-NL" sz="800" b="1" i="0" u="none" strike="noStrike" dirty="0">
                        <a:solidFill>
                          <a:schemeClr val="tx1"/>
                        </a:solidFill>
                        <a:effectLst/>
                        <a:latin typeface="Arial" panose="020B0604020202020204" pitchFamily="34" charset="0"/>
                        <a:cs typeface="Arial" panose="020B0604020202020204" pitchFamily="34" charset="0"/>
                      </a:endParaRPr>
                    </a:p>
                  </a:txBody>
                  <a:tcPr marL="6971" marR="6971" marT="6971" marB="0"/>
                </a:tc>
                <a:extLst>
                  <a:ext uri="{0D108BD9-81ED-4DB2-BD59-A6C34878D82A}">
                    <a16:rowId xmlns:a16="http://schemas.microsoft.com/office/drawing/2014/main" val="2522573227"/>
                  </a:ext>
                </a:extLst>
              </a:tr>
              <a:tr h="975904">
                <a:tc>
                  <a:txBody>
                    <a:bodyPr/>
                    <a:lstStyle/>
                    <a:p>
                      <a:pPr algn="l" fontAlgn="t"/>
                      <a:r>
                        <a:rPr lang="nl-NL" sz="800" u="none" strike="noStrike" dirty="0">
                          <a:solidFill>
                            <a:schemeClr val="tx1"/>
                          </a:solidFill>
                          <a:effectLst/>
                          <a:latin typeface="Arial" panose="020B0604020202020204" pitchFamily="34" charset="0"/>
                          <a:cs typeface="Arial" panose="020B0604020202020204" pitchFamily="34" charset="0"/>
                        </a:rPr>
                        <a:t>De hoge bomen in de straat halen veel licht weg en zorgen voor veel stof. De wortels steken door het riool en inwoners moeten de reparatiekosten betalen. De bomen aan de noordkant van de weg zijn bovendien veel kleiner. Kunnen de bomen aan de zuidzijde verder gesnoeid worden?</a:t>
                      </a:r>
                      <a:endParaRPr lang="nl-NL" sz="800" b="0" i="0" u="none" strike="noStrike" dirty="0">
                        <a:solidFill>
                          <a:schemeClr val="tx1"/>
                        </a:solidFill>
                        <a:effectLst/>
                        <a:latin typeface="Arial" panose="020B0604020202020204" pitchFamily="34" charset="0"/>
                        <a:cs typeface="Arial" panose="020B0604020202020204" pitchFamily="34" charset="0"/>
                      </a:endParaRPr>
                    </a:p>
                  </a:txBody>
                  <a:tcPr marL="6971" marR="6971" marT="6971" marB="0"/>
                </a:tc>
                <a:tc>
                  <a:txBody>
                    <a:bodyPr/>
                    <a:lstStyle/>
                    <a:p>
                      <a:pPr algn="l" fontAlgn="t"/>
                      <a:r>
                        <a:rPr lang="nl-NL" sz="800" b="0" i="0" u="none" strike="noStrike" dirty="0">
                          <a:solidFill>
                            <a:schemeClr val="tx1"/>
                          </a:solidFill>
                          <a:effectLst/>
                          <a:latin typeface="Arial" panose="020B0604020202020204" pitchFamily="34" charset="0"/>
                          <a:cs typeface="Arial" panose="020B0604020202020204" pitchFamily="34" charset="0"/>
                        </a:rPr>
                        <a:t>Gemert-Bakel is een groene gemeente, de gemeente hecht veel waarde aan bomen. Bomen houden flora en fauna in stand, zorgen voor verkoeling en frisse lucht, etc. en dragen daardoor voor een grote mate bij aan de klimaatdoelen. Bomen worden in de bebouwde kom elke 3 jaar gecontroleerd en, indien nodig, gesnoeid. Het beleid in de gemeente is om bomen niet in een vorm te snoeien, ze mogen in de hoogte en breedte groeien. De bomen aan de noordzijde van de Patrijsstraat staan in verharding, waardoor zij kleiner blijven dan aan de zuidzijde. Zolang bomen geen gevaar voor de openbare ruimte, of extreme overlast voor de gemeenschap veroorzaken, kiezen we vanwege de grote groenwaarde voor behoud van bomen.</a:t>
                      </a:r>
                    </a:p>
                    <a:p>
                      <a:pPr algn="l" fontAlgn="t"/>
                      <a:r>
                        <a:rPr lang="nl-NL" sz="800" b="0" i="0" u="none" strike="noStrike" dirty="0">
                          <a:solidFill>
                            <a:schemeClr val="tx1"/>
                          </a:solidFill>
                          <a:effectLst/>
                          <a:latin typeface="Arial" panose="020B0604020202020204" pitchFamily="34" charset="0"/>
                          <a:cs typeface="Arial" panose="020B0604020202020204" pitchFamily="34" charset="0"/>
                        </a:rPr>
                        <a:t>Er wordt door inwoners aangegeven dat onder de grond wortels van de bomen voor problemen zorgen in het riool. Hiervan zijn de kosten voor de bewoners als de ingroei op eigen terrein is. Andersom zijn de kosten voor de gemeente als er schade is in gemeentegrond, ook al betreft het een particuliere boom (zie ook </a:t>
                      </a:r>
                      <a:r>
                        <a:rPr lang="nl-NL" sz="800" b="0" i="0" u="none" strike="noStrike" dirty="0">
                          <a:solidFill>
                            <a:schemeClr val="tx1"/>
                          </a:solidFill>
                          <a:effectLst/>
                          <a:latin typeface="Arial" panose="020B0604020202020204" pitchFamily="34" charset="0"/>
                          <a:cs typeface="Arial" panose="020B0604020202020204" pitchFamily="34" charset="0"/>
                          <a:hlinkClick r:id="rId2"/>
                        </a:rPr>
                        <a:t>https://www.gemert-bakel.nl/producten/rioolverstopping</a:t>
                      </a:r>
                      <a:r>
                        <a:rPr lang="nl-NL" sz="800" b="0" i="0" u="none" strike="noStrike" dirty="0">
                          <a:solidFill>
                            <a:schemeClr val="tx1"/>
                          </a:solidFill>
                          <a:effectLst/>
                          <a:latin typeface="Arial" panose="020B0604020202020204" pitchFamily="34" charset="0"/>
                          <a:cs typeface="Arial" panose="020B0604020202020204" pitchFamily="34" charset="0"/>
                        </a:rPr>
                        <a:t>). Door de vakspecialist riool is met een camera vanuit het hoofdriool gekeken tot aan de inlaat van de huisaansluiting van de woningen aan de Patrijsstraat. Hoewel dit geen garanties biedt voor de toekomst, is er momenteel geen wortelgroei in het riool zichtbaar. Wortels breken alleen door het riool als er al schade aan de rioolbuis is of als de rioolbuis is verouderd. Een mogelijkheid is om het ontstoppingsstuk te controleren, en indien nodig te vervangen voordat wortels schade kunnen opleveren. </a:t>
                      </a:r>
                    </a:p>
                    <a:p>
                      <a:pPr algn="l" fontAlgn="t"/>
                      <a:r>
                        <a:rPr lang="nl-NL" sz="800" b="0" i="0" u="none" strike="noStrike" dirty="0">
                          <a:solidFill>
                            <a:schemeClr val="tx1"/>
                          </a:solidFill>
                          <a:effectLst/>
                          <a:latin typeface="Arial" panose="020B0604020202020204" pitchFamily="34" charset="0"/>
                          <a:cs typeface="Arial" panose="020B0604020202020204" pitchFamily="34" charset="0"/>
                        </a:rPr>
                        <a:t>Wij zien momenteel vanuit riool en vanuit bomenbeheer geen noodzaak om de bomen te kappen of verder terug te snoeien. Wanneer de straat wordt gereconstrueerd kan nagedacht worden over een nieuwe, duurzame inrichting van de gehele straat. Een reconstructie staat momenteel nog niet op de planning.</a:t>
                      </a:r>
                    </a:p>
                  </a:txBody>
                  <a:tcPr marL="6971" marR="6971" marT="6971" marB="0"/>
                </a:tc>
                <a:tc>
                  <a:txBody>
                    <a:bodyPr/>
                    <a:lstStyle/>
                    <a:p>
                      <a:pPr algn="l" fontAlgn="t"/>
                      <a:endParaRPr lang="nl-NL" sz="800" b="0" i="0" u="none" strike="noStrike" dirty="0">
                        <a:solidFill>
                          <a:schemeClr val="tx1"/>
                        </a:solidFill>
                        <a:effectLst/>
                        <a:latin typeface="Arial" panose="020B0604020202020204" pitchFamily="34" charset="0"/>
                        <a:cs typeface="Arial" panose="020B0604020202020204" pitchFamily="34" charset="0"/>
                      </a:endParaRPr>
                    </a:p>
                  </a:txBody>
                  <a:tcPr marL="6971" marR="6971" marT="6971" marB="0"/>
                </a:tc>
                <a:extLst>
                  <a:ext uri="{0D108BD9-81ED-4DB2-BD59-A6C34878D82A}">
                    <a16:rowId xmlns:a16="http://schemas.microsoft.com/office/drawing/2014/main" val="370687856"/>
                  </a:ext>
                </a:extLst>
              </a:tr>
            </a:tbl>
          </a:graphicData>
        </a:graphic>
      </p:graphicFrame>
      <p:pic>
        <p:nvPicPr>
          <p:cNvPr id="9" name="Afbeelding 8">
            <a:extLst>
              <a:ext uri="{FF2B5EF4-FFF2-40B4-BE49-F238E27FC236}">
                <a16:creationId xmlns:a16="http://schemas.microsoft.com/office/drawing/2014/main" id="{9747792C-7626-499B-89F2-160DEFB879D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392" t="234" r="5735" b="-234"/>
          <a:stretch/>
        </p:blipFill>
        <p:spPr>
          <a:xfrm rot="5400000">
            <a:off x="473698" y="4431571"/>
            <a:ext cx="2016222" cy="2133654"/>
          </a:xfrm>
          <a:prstGeom prst="rect">
            <a:avLst/>
          </a:prstGeom>
        </p:spPr>
      </p:pic>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p:txBody>
          <a:bodyPr/>
          <a:lstStyle/>
          <a:p>
            <a:r>
              <a:rPr lang="nl-NL" dirty="0"/>
              <a:t>3. Patrijsstraat</a:t>
            </a:r>
          </a:p>
        </p:txBody>
      </p:sp>
      <p:pic>
        <p:nvPicPr>
          <p:cNvPr id="11" name="Afbeelding 10">
            <a:extLst>
              <a:ext uri="{FF2B5EF4-FFF2-40B4-BE49-F238E27FC236}">
                <a16:creationId xmlns:a16="http://schemas.microsoft.com/office/drawing/2014/main" id="{EB1702D8-0ADE-4015-9CAF-1B793AFE1E63}"/>
              </a:ext>
            </a:extLst>
          </p:cNvPr>
          <p:cNvPicPr>
            <a:picLocks noChangeAspect="1"/>
          </p:cNvPicPr>
          <p:nvPr/>
        </p:nvPicPr>
        <p:blipFill rotWithShape="1">
          <a:blip r:embed="rId4"/>
          <a:srcRect l="7846" t="10813" b="28637"/>
          <a:stretch/>
        </p:blipFill>
        <p:spPr>
          <a:xfrm>
            <a:off x="4869440" y="4490284"/>
            <a:ext cx="3668780" cy="2016225"/>
          </a:xfrm>
          <a:prstGeom prst="rect">
            <a:avLst/>
          </a:prstGeom>
        </p:spPr>
      </p:pic>
      <p:sp>
        <p:nvSpPr>
          <p:cNvPr id="5" name="Ovaal 4">
            <a:extLst>
              <a:ext uri="{FF2B5EF4-FFF2-40B4-BE49-F238E27FC236}">
                <a16:creationId xmlns:a16="http://schemas.microsoft.com/office/drawing/2014/main" id="{23325A7B-56FE-4721-8B4F-109B3F3A6ADA}"/>
              </a:ext>
            </a:extLst>
          </p:cNvPr>
          <p:cNvSpPr/>
          <p:nvPr/>
        </p:nvSpPr>
        <p:spPr>
          <a:xfrm>
            <a:off x="6732240" y="4706309"/>
            <a:ext cx="648072" cy="648072"/>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descr="Afbeelding met boom, buiten&#10;&#10;Automatisch gegenereerde beschrijving">
            <a:extLst>
              <a:ext uri="{FF2B5EF4-FFF2-40B4-BE49-F238E27FC236}">
                <a16:creationId xmlns:a16="http://schemas.microsoft.com/office/drawing/2014/main" id="{0C46D60F-2506-485B-825E-6CDA088853D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718" r="11409"/>
          <a:stretch/>
        </p:blipFill>
        <p:spPr>
          <a:xfrm rot="5400000">
            <a:off x="2703418" y="4431570"/>
            <a:ext cx="2016225" cy="2133655"/>
          </a:xfrm>
          <a:prstGeom prst="rect">
            <a:avLst/>
          </a:prstGeom>
        </p:spPr>
      </p:pic>
    </p:spTree>
    <p:extLst>
      <p:ext uri="{BB962C8B-B14F-4D97-AF65-F5344CB8AC3E}">
        <p14:creationId xmlns:p14="http://schemas.microsoft.com/office/powerpoint/2010/main" val="279722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BD8C0A02-2112-4A44-B4E4-A84DD5FD5E97}"/>
              </a:ext>
            </a:extLst>
          </p:cNvPr>
          <p:cNvGraphicFramePr>
            <a:graphicFrameLocks noGrp="1"/>
          </p:cNvGraphicFramePr>
          <p:nvPr>
            <p:extLst>
              <p:ext uri="{D42A27DB-BD31-4B8C-83A1-F6EECF244321}">
                <p14:modId xmlns:p14="http://schemas.microsoft.com/office/powerpoint/2010/main" val="3099862351"/>
              </p:ext>
            </p:extLst>
          </p:nvPr>
        </p:nvGraphicFramePr>
        <p:xfrm>
          <a:off x="414981" y="1372257"/>
          <a:ext cx="8123238" cy="1884703"/>
        </p:xfrm>
        <a:graphic>
          <a:graphicData uri="http://schemas.openxmlformats.org/drawingml/2006/table">
            <a:tbl>
              <a:tblPr>
                <a:tableStyleId>{5C22544A-7EE6-4342-B048-85BDC9FD1C3A}</a:tableStyleId>
              </a:tblPr>
              <a:tblGrid>
                <a:gridCol w="3187953">
                  <a:extLst>
                    <a:ext uri="{9D8B030D-6E8A-4147-A177-3AD203B41FA5}">
                      <a16:colId xmlns:a16="http://schemas.microsoft.com/office/drawing/2014/main" val="4074637426"/>
                    </a:ext>
                  </a:extLst>
                </a:gridCol>
                <a:gridCol w="4377626">
                  <a:extLst>
                    <a:ext uri="{9D8B030D-6E8A-4147-A177-3AD203B41FA5}">
                      <a16:colId xmlns:a16="http://schemas.microsoft.com/office/drawing/2014/main" val="443381515"/>
                    </a:ext>
                  </a:extLst>
                </a:gridCol>
                <a:gridCol w="557659">
                  <a:extLst>
                    <a:ext uri="{9D8B030D-6E8A-4147-A177-3AD203B41FA5}">
                      <a16:colId xmlns:a16="http://schemas.microsoft.com/office/drawing/2014/main" val="58338997"/>
                    </a:ext>
                  </a:extLst>
                </a:gridCol>
              </a:tblGrid>
              <a:tr h="139415">
                <a:tc>
                  <a:txBody>
                    <a:bodyPr/>
                    <a:lstStyle/>
                    <a:p>
                      <a:pPr algn="l" fontAlgn="t"/>
                      <a:r>
                        <a:rPr lang="nl-NL" sz="800" b="1" u="none" strike="noStrike" dirty="0">
                          <a:solidFill>
                            <a:schemeClr val="tx1"/>
                          </a:solidFill>
                          <a:effectLst/>
                        </a:rPr>
                        <a:t>Patrijsstraat</a:t>
                      </a:r>
                      <a:endParaRPr lang="nl-NL" sz="800" b="1" i="0" u="none" strike="noStrike" dirty="0">
                        <a:solidFill>
                          <a:schemeClr val="tx1"/>
                        </a:solidFill>
                        <a:effectLst/>
                        <a:latin typeface="Calibri" panose="020F0502020204030204" pitchFamily="34" charset="0"/>
                      </a:endParaRPr>
                    </a:p>
                  </a:txBody>
                  <a:tcPr marL="6971" marR="6971" marT="6971" marB="0"/>
                </a:tc>
                <a:tc>
                  <a:txBody>
                    <a:bodyPr/>
                    <a:lstStyle/>
                    <a:p>
                      <a:pPr algn="l" fontAlgn="t"/>
                      <a:endParaRPr lang="nl-NL" sz="800" b="0" i="0" u="none" strike="noStrike">
                        <a:solidFill>
                          <a:schemeClr val="tx1"/>
                        </a:solidFill>
                        <a:effectLst/>
                        <a:latin typeface="Calibri" panose="020F0502020204030204" pitchFamily="34" charset="0"/>
                      </a:endParaRPr>
                    </a:p>
                  </a:txBody>
                  <a:tcPr marL="6971" marR="6971" marT="6971" marB="0"/>
                </a:tc>
                <a:tc>
                  <a:txBody>
                    <a:bodyPr/>
                    <a:lstStyle/>
                    <a:p>
                      <a:pPr algn="l" fontAlgn="t"/>
                      <a:endParaRPr lang="nl-NL" sz="800" b="0" i="0" u="none" strike="noStrike">
                        <a:solidFill>
                          <a:schemeClr val="tx1"/>
                        </a:solidFill>
                        <a:effectLst/>
                        <a:latin typeface="Calibri" panose="020F0502020204030204" pitchFamily="34" charset="0"/>
                      </a:endParaRPr>
                    </a:p>
                  </a:txBody>
                  <a:tcPr marL="6971" marR="6971" marT="6971" marB="0"/>
                </a:tc>
                <a:extLst>
                  <a:ext uri="{0D108BD9-81ED-4DB2-BD59-A6C34878D82A}">
                    <a16:rowId xmlns:a16="http://schemas.microsoft.com/office/drawing/2014/main" val="2665038838"/>
                  </a:ext>
                </a:extLst>
              </a:tr>
              <a:tr h="139415">
                <a:tc>
                  <a:txBody>
                    <a:bodyPr/>
                    <a:lstStyle/>
                    <a:p>
                      <a:pPr algn="l" fontAlgn="t"/>
                      <a:r>
                        <a:rPr lang="nl-NL" sz="800" u="none" strike="noStrike">
                          <a:solidFill>
                            <a:schemeClr val="tx1"/>
                          </a:solidFill>
                          <a:effectLst/>
                        </a:rPr>
                        <a:t>Onderwerp</a:t>
                      </a:r>
                      <a:endParaRPr lang="nl-NL" sz="800" b="1" i="0" u="none" strike="noStrike">
                        <a:solidFill>
                          <a:schemeClr val="tx1"/>
                        </a:solidFill>
                        <a:effectLst/>
                        <a:latin typeface="Calibri" panose="020F0502020204030204" pitchFamily="34" charset="0"/>
                      </a:endParaRPr>
                    </a:p>
                  </a:txBody>
                  <a:tcPr marL="6971" marR="6971" marT="6971" marB="0"/>
                </a:tc>
                <a:tc>
                  <a:txBody>
                    <a:bodyPr/>
                    <a:lstStyle/>
                    <a:p>
                      <a:pPr algn="l" fontAlgn="t"/>
                      <a:r>
                        <a:rPr lang="nl-NL" sz="800" u="none" strike="noStrike">
                          <a:solidFill>
                            <a:schemeClr val="tx1"/>
                          </a:solidFill>
                          <a:effectLst/>
                        </a:rPr>
                        <a:t>Actie/reactie</a:t>
                      </a:r>
                      <a:endParaRPr lang="nl-NL" sz="800" b="1" i="0" u="none" strike="noStrike">
                        <a:solidFill>
                          <a:schemeClr val="tx1"/>
                        </a:solidFill>
                        <a:effectLst/>
                        <a:latin typeface="Calibri" panose="020F0502020204030204" pitchFamily="34" charset="0"/>
                      </a:endParaRPr>
                    </a:p>
                  </a:txBody>
                  <a:tcPr marL="6971" marR="6971" marT="6971" marB="0"/>
                </a:tc>
                <a:tc>
                  <a:txBody>
                    <a:bodyPr/>
                    <a:lstStyle/>
                    <a:p>
                      <a:pPr algn="l" fontAlgn="t"/>
                      <a:r>
                        <a:rPr lang="nl-NL" sz="800" u="none" strike="noStrike">
                          <a:solidFill>
                            <a:schemeClr val="tx1"/>
                          </a:solidFill>
                          <a:effectLst/>
                        </a:rPr>
                        <a:t>Initiatief</a:t>
                      </a:r>
                      <a:endParaRPr lang="nl-NL" sz="800" b="1" i="0" u="none" strike="noStrike">
                        <a:solidFill>
                          <a:schemeClr val="tx1"/>
                        </a:solidFill>
                        <a:effectLst/>
                        <a:latin typeface="Calibri" panose="020F0502020204030204" pitchFamily="34" charset="0"/>
                      </a:endParaRPr>
                    </a:p>
                  </a:txBody>
                  <a:tcPr marL="6971" marR="6971" marT="6971" marB="0"/>
                </a:tc>
                <a:extLst>
                  <a:ext uri="{0D108BD9-81ED-4DB2-BD59-A6C34878D82A}">
                    <a16:rowId xmlns:a16="http://schemas.microsoft.com/office/drawing/2014/main" val="2522573227"/>
                  </a:ext>
                </a:extLst>
              </a:tr>
              <a:tr h="557659">
                <a:tc>
                  <a:txBody>
                    <a:bodyPr/>
                    <a:lstStyle/>
                    <a:p>
                      <a:pPr algn="l" fontAlgn="t"/>
                      <a:r>
                        <a:rPr lang="nl-NL" sz="800" u="none" strike="noStrike" dirty="0">
                          <a:solidFill>
                            <a:schemeClr val="tx1"/>
                          </a:solidFill>
                          <a:effectLst/>
                        </a:rPr>
                        <a:t>Het fiets-/voetpad tussen de Patrijsstraat en de Korhoenstraat staat niet als dusdanig aangegeven. Kan dit pad breder gemaakt worden, zodat fietsers en voetgangers makkelijker kunnen passeren?</a:t>
                      </a:r>
                      <a:endParaRPr lang="nl-NL" sz="800" b="0" i="0" u="none" strike="noStrike" dirty="0">
                        <a:solidFill>
                          <a:schemeClr val="tx1"/>
                        </a:solidFill>
                        <a:effectLst/>
                        <a:latin typeface="Calibri" panose="020F0502020204030204" pitchFamily="34" charset="0"/>
                      </a:endParaRPr>
                    </a:p>
                  </a:txBody>
                  <a:tcPr marL="6971" marR="6971" marT="6971" marB="0"/>
                </a:tc>
                <a:tc>
                  <a:txBody>
                    <a:bodyPr/>
                    <a:lstStyle/>
                    <a:p>
                      <a:pPr algn="l" fontAlgn="t"/>
                      <a:r>
                        <a:rPr lang="nl-NL" sz="800" u="none" strike="noStrike" dirty="0">
                          <a:solidFill>
                            <a:schemeClr val="tx1"/>
                          </a:solidFill>
                          <a:effectLst/>
                        </a:rPr>
                        <a:t>In de huidige opzet gaat het hier duidelijk om een voetpad en niet om een fietspad: er staat geen bord dat de weg aanduidt als fietspad, het pad is niet rood gekleurd en er staan hekken bij het uiteinde aan de Patrijsstraat. Hekken worden niet geplaatst als dit een fietspad is. Het is hier onlogisch en onwenselijk om een fietspad aan te leggen, in verband met de uitkomst van het pad op de Korhoenstraat bij de uitritten van woningen. Fietsers tussen de Patrijsstraat en de Korhoenstraat kunnen fietsen via de Leeuwerikstraat.</a:t>
                      </a:r>
                      <a:endParaRPr lang="nl-NL" sz="800" b="0" i="0" u="none" strike="noStrike" dirty="0">
                        <a:solidFill>
                          <a:schemeClr val="tx1"/>
                        </a:solidFill>
                        <a:effectLst/>
                        <a:latin typeface="Calibri" panose="020F0502020204030204" pitchFamily="34" charset="0"/>
                      </a:endParaRPr>
                    </a:p>
                  </a:txBody>
                  <a:tcPr marL="6971" marR="6971" marT="6971" marB="0"/>
                </a:tc>
                <a:tc>
                  <a:txBody>
                    <a:bodyPr/>
                    <a:lstStyle/>
                    <a:p>
                      <a:pPr algn="l" fontAlgn="t"/>
                      <a:endParaRPr lang="nl-NL" sz="800" b="0" i="0" u="none" strike="noStrike" dirty="0">
                        <a:solidFill>
                          <a:schemeClr val="tx1"/>
                        </a:solidFill>
                        <a:effectLst/>
                        <a:latin typeface="Calibri" panose="020F0502020204030204" pitchFamily="34" charset="0"/>
                      </a:endParaRPr>
                    </a:p>
                  </a:txBody>
                  <a:tcPr marL="6971" marR="6971" marT="6971" marB="0"/>
                </a:tc>
                <a:extLst>
                  <a:ext uri="{0D108BD9-81ED-4DB2-BD59-A6C34878D82A}">
                    <a16:rowId xmlns:a16="http://schemas.microsoft.com/office/drawing/2014/main" val="2330252587"/>
                  </a:ext>
                </a:extLst>
              </a:tr>
              <a:tr h="278830">
                <a:tc>
                  <a:txBody>
                    <a:bodyPr/>
                    <a:lstStyle/>
                    <a:p>
                      <a:pPr algn="l" fontAlgn="t"/>
                      <a:r>
                        <a:rPr lang="nl-NL" sz="800" u="none" strike="noStrike" dirty="0">
                          <a:solidFill>
                            <a:schemeClr val="tx1"/>
                          </a:solidFill>
                          <a:effectLst/>
                        </a:rPr>
                        <a:t>Er zit een kuil in de weg op de hoek Patrijsstraat/Bellemakerstraat.</a:t>
                      </a:r>
                      <a:endParaRPr lang="nl-NL" sz="800" b="0" i="0" u="none" strike="noStrike" dirty="0">
                        <a:solidFill>
                          <a:schemeClr val="tx1"/>
                        </a:solidFill>
                        <a:effectLst/>
                        <a:latin typeface="Calibri" panose="020F0502020204030204" pitchFamily="34" charset="0"/>
                      </a:endParaRPr>
                    </a:p>
                  </a:txBody>
                  <a:tcPr marL="6971" marR="6971" marT="6971" marB="0"/>
                </a:tc>
                <a:tc>
                  <a:txBody>
                    <a:bodyPr/>
                    <a:lstStyle/>
                    <a:p>
                      <a:pPr algn="l" fontAlgn="t"/>
                      <a:r>
                        <a:rPr lang="nl-NL" sz="800" u="none" strike="noStrike" dirty="0">
                          <a:solidFill>
                            <a:schemeClr val="tx1"/>
                          </a:solidFill>
                          <a:effectLst/>
                        </a:rPr>
                        <a:t>De buitendienst van de gemeente is ter plaatse geweest. Zij hebben het straatwerk hersteld. Meldingen over wegonderhoud kunnen door inwoners worden gedaan via de Melding Openbare Ruimte: </a:t>
                      </a:r>
                      <a:r>
                        <a:rPr lang="nl-NL" sz="800" u="none" strike="noStrike" dirty="0">
                          <a:solidFill>
                            <a:schemeClr val="tx1"/>
                          </a:solidFill>
                          <a:effectLst/>
                          <a:hlinkClick r:id="rId2"/>
                        </a:rPr>
                        <a:t>https://www.gemert-bakel.nl/producten/melding-openbare-ruimte</a:t>
                      </a:r>
                      <a:r>
                        <a:rPr lang="nl-NL" sz="800" u="none" strike="noStrike" dirty="0">
                          <a:solidFill>
                            <a:schemeClr val="tx1"/>
                          </a:solidFill>
                          <a:effectLst/>
                        </a:rPr>
                        <a:t> </a:t>
                      </a:r>
                      <a:endParaRPr lang="nl-NL" sz="800" b="0" i="0" u="none" strike="noStrike" dirty="0">
                        <a:solidFill>
                          <a:schemeClr val="tx1"/>
                        </a:solidFill>
                        <a:effectLst/>
                        <a:latin typeface="Calibri" panose="020F0502020204030204" pitchFamily="34" charset="0"/>
                      </a:endParaRPr>
                    </a:p>
                  </a:txBody>
                  <a:tcPr marL="6971" marR="6971" marT="6971" marB="0"/>
                </a:tc>
                <a:tc>
                  <a:txBody>
                    <a:bodyPr/>
                    <a:lstStyle/>
                    <a:p>
                      <a:pPr algn="l" fontAlgn="t"/>
                      <a:r>
                        <a:rPr lang="nl-NL" sz="800" u="none" strike="noStrike" dirty="0">
                          <a:solidFill>
                            <a:schemeClr val="tx1"/>
                          </a:solidFill>
                          <a:effectLst/>
                        </a:rPr>
                        <a:t>Gemeente</a:t>
                      </a:r>
                      <a:endParaRPr lang="nl-NL" sz="800" b="0" i="0" u="none" strike="noStrike" dirty="0">
                        <a:solidFill>
                          <a:schemeClr val="tx1"/>
                        </a:solidFill>
                        <a:effectLst/>
                        <a:latin typeface="Calibri" panose="020F0502020204030204" pitchFamily="34" charset="0"/>
                      </a:endParaRPr>
                    </a:p>
                  </a:txBody>
                  <a:tcPr marL="6971" marR="6971" marT="6971" marB="0"/>
                </a:tc>
                <a:extLst>
                  <a:ext uri="{0D108BD9-81ED-4DB2-BD59-A6C34878D82A}">
                    <a16:rowId xmlns:a16="http://schemas.microsoft.com/office/drawing/2014/main" val="3615354775"/>
                  </a:ext>
                </a:extLst>
              </a:tr>
              <a:tr h="278830">
                <a:tc>
                  <a:txBody>
                    <a:bodyPr/>
                    <a:lstStyle/>
                    <a:p>
                      <a:pPr algn="l" fontAlgn="b"/>
                      <a:r>
                        <a:rPr lang="nl-NL" sz="800" u="none" strike="noStrike" dirty="0">
                          <a:solidFill>
                            <a:schemeClr val="tx1"/>
                          </a:solidFill>
                          <a:effectLst/>
                        </a:rPr>
                        <a:t>De bomen op de groenstrook achter de woningen Patrijsstraat 13-21 wordt niet gesnoeid. </a:t>
                      </a:r>
                      <a:endParaRPr lang="nl-NL" sz="800" b="0" i="0" u="none" strike="noStrike" dirty="0">
                        <a:solidFill>
                          <a:schemeClr val="tx1"/>
                        </a:solidFill>
                        <a:effectLst/>
                        <a:latin typeface="Calibri" panose="020F0502020204030204" pitchFamily="34" charset="0"/>
                      </a:endParaRPr>
                    </a:p>
                  </a:txBody>
                  <a:tcPr marL="6971" marR="6971" marT="6971" marB="0"/>
                </a:tc>
                <a:tc>
                  <a:txBody>
                    <a:bodyPr/>
                    <a:lstStyle/>
                    <a:p>
                      <a:pPr algn="l" fontAlgn="t"/>
                      <a:r>
                        <a:rPr lang="nl-NL" sz="800" i="0" u="none" strike="noStrike" dirty="0">
                          <a:solidFill>
                            <a:schemeClr val="tx1"/>
                          </a:solidFill>
                          <a:effectLst/>
                        </a:rPr>
                        <a:t>Deze strook is door de gemeente per 2005 in bruikleen gegeven bij de inwoners. In de huurovereenkomst is opgenomen dat het in de strook aanwezige groen gehandhaafd dient te blijven en het onderhoud van dit groen door inwoners voor eigen rekening op een deugdelijke wijze dient te gebeuren.</a:t>
                      </a:r>
                      <a:endParaRPr lang="nl-NL" sz="800" b="0" i="0" u="none" strike="noStrike" dirty="0">
                        <a:solidFill>
                          <a:schemeClr val="tx1"/>
                        </a:solidFill>
                        <a:effectLst/>
                        <a:latin typeface="Calibri" panose="020F0502020204030204" pitchFamily="34" charset="0"/>
                      </a:endParaRPr>
                    </a:p>
                  </a:txBody>
                  <a:tcPr marL="6971" marR="6971" marT="6971" marB="0"/>
                </a:tc>
                <a:tc>
                  <a:txBody>
                    <a:bodyPr/>
                    <a:lstStyle/>
                    <a:p>
                      <a:pPr algn="l" fontAlgn="t"/>
                      <a:endParaRPr lang="nl-NL" sz="800" b="0" i="0" u="none" strike="noStrike" dirty="0">
                        <a:solidFill>
                          <a:schemeClr val="tx1"/>
                        </a:solidFill>
                        <a:effectLst/>
                        <a:latin typeface="Arial" panose="020B0604020202020204" pitchFamily="34" charset="0"/>
                        <a:cs typeface="Arial" panose="020B0604020202020204" pitchFamily="34" charset="0"/>
                      </a:endParaRPr>
                    </a:p>
                    <a:p>
                      <a:pPr algn="l" fontAlgn="t"/>
                      <a:endParaRPr lang="nl-NL" sz="800" b="0" i="0" u="none" strike="noStrike" dirty="0">
                        <a:solidFill>
                          <a:schemeClr val="tx1"/>
                        </a:solidFill>
                        <a:effectLst/>
                        <a:latin typeface="Calibri" panose="020F0502020204030204" pitchFamily="34" charset="0"/>
                      </a:endParaRPr>
                    </a:p>
                  </a:txBody>
                  <a:tcPr marL="6971" marR="6971" marT="6971" marB="0">
                    <a:solidFill>
                      <a:srgbClr val="F7F0E7"/>
                    </a:solidFill>
                  </a:tcPr>
                </a:tc>
                <a:extLst>
                  <a:ext uri="{0D108BD9-81ED-4DB2-BD59-A6C34878D82A}">
                    <a16:rowId xmlns:a16="http://schemas.microsoft.com/office/drawing/2014/main" val="2876854140"/>
                  </a:ext>
                </a:extLst>
              </a:tr>
            </a:tbl>
          </a:graphicData>
        </a:graphic>
      </p:graphicFrame>
      <p:pic>
        <p:nvPicPr>
          <p:cNvPr id="9" name="Afbeelding 8">
            <a:extLst>
              <a:ext uri="{FF2B5EF4-FFF2-40B4-BE49-F238E27FC236}">
                <a16:creationId xmlns:a16="http://schemas.microsoft.com/office/drawing/2014/main" id="{9747792C-7626-499B-89F2-160DEFB879D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28"/>
          <a:stretch/>
        </p:blipFill>
        <p:spPr>
          <a:xfrm rot="5400000">
            <a:off x="120943" y="4155088"/>
            <a:ext cx="2721731" cy="2133654"/>
          </a:xfrm>
          <a:prstGeom prst="rect">
            <a:avLst/>
          </a:prstGeom>
        </p:spPr>
      </p:pic>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p:txBody>
          <a:bodyPr/>
          <a:lstStyle/>
          <a:p>
            <a:r>
              <a:rPr lang="nl-NL" dirty="0"/>
              <a:t>3. Patrijsstraat (vervolg)</a:t>
            </a:r>
          </a:p>
        </p:txBody>
      </p:sp>
      <p:pic>
        <p:nvPicPr>
          <p:cNvPr id="11" name="Afbeelding 10">
            <a:extLst>
              <a:ext uri="{FF2B5EF4-FFF2-40B4-BE49-F238E27FC236}">
                <a16:creationId xmlns:a16="http://schemas.microsoft.com/office/drawing/2014/main" id="{EB1702D8-0ADE-4015-9CAF-1B793AFE1E63}"/>
              </a:ext>
            </a:extLst>
          </p:cNvPr>
          <p:cNvPicPr>
            <a:picLocks noChangeAspect="1"/>
          </p:cNvPicPr>
          <p:nvPr/>
        </p:nvPicPr>
        <p:blipFill rotWithShape="1">
          <a:blip r:embed="rId4"/>
          <a:srcRect l="7846" t="10813" b="7236"/>
          <a:stretch/>
        </p:blipFill>
        <p:spPr>
          <a:xfrm>
            <a:off x="4869440" y="3861048"/>
            <a:ext cx="3668780" cy="2728851"/>
          </a:xfrm>
          <a:prstGeom prst="rect">
            <a:avLst/>
          </a:prstGeom>
        </p:spPr>
      </p:pic>
      <p:sp>
        <p:nvSpPr>
          <p:cNvPr id="5" name="Ovaal 4">
            <a:extLst>
              <a:ext uri="{FF2B5EF4-FFF2-40B4-BE49-F238E27FC236}">
                <a16:creationId xmlns:a16="http://schemas.microsoft.com/office/drawing/2014/main" id="{23325A7B-56FE-4721-8B4F-109B3F3A6ADA}"/>
              </a:ext>
            </a:extLst>
          </p:cNvPr>
          <p:cNvSpPr/>
          <p:nvPr/>
        </p:nvSpPr>
        <p:spPr>
          <a:xfrm>
            <a:off x="6732240" y="4077073"/>
            <a:ext cx="648072" cy="648072"/>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descr="Afbeelding met boom, buiten&#10;&#10;Automatisch gegenereerde beschrijving">
            <a:extLst>
              <a:ext uri="{FF2B5EF4-FFF2-40B4-BE49-F238E27FC236}">
                <a16:creationId xmlns:a16="http://schemas.microsoft.com/office/drawing/2014/main" id="{0C46D60F-2506-485B-825E-6CDA088853D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328"/>
          <a:stretch/>
        </p:blipFill>
        <p:spPr>
          <a:xfrm rot="5400000">
            <a:off x="2350665" y="4155087"/>
            <a:ext cx="2721732" cy="2133655"/>
          </a:xfrm>
          <a:prstGeom prst="rect">
            <a:avLst/>
          </a:prstGeom>
        </p:spPr>
      </p:pic>
    </p:spTree>
    <p:extLst>
      <p:ext uri="{BB962C8B-B14F-4D97-AF65-F5344CB8AC3E}">
        <p14:creationId xmlns:p14="http://schemas.microsoft.com/office/powerpoint/2010/main" val="3026850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49A56902-3EF2-40D1-8EB5-649CBB7DBD2B}"/>
              </a:ext>
            </a:extLst>
          </p:cNvPr>
          <p:cNvGraphicFramePr>
            <a:graphicFrameLocks noGrp="1"/>
          </p:cNvGraphicFramePr>
          <p:nvPr>
            <p:extLst>
              <p:ext uri="{D42A27DB-BD31-4B8C-83A1-F6EECF244321}">
                <p14:modId xmlns:p14="http://schemas.microsoft.com/office/powerpoint/2010/main" val="2077696751"/>
              </p:ext>
            </p:extLst>
          </p:nvPr>
        </p:nvGraphicFramePr>
        <p:xfrm>
          <a:off x="405894" y="1357896"/>
          <a:ext cx="8123238" cy="3000225"/>
        </p:xfrm>
        <a:graphic>
          <a:graphicData uri="http://schemas.openxmlformats.org/drawingml/2006/table">
            <a:tbl>
              <a:tblPr>
                <a:tableStyleId>{5C22544A-7EE6-4342-B048-85BDC9FD1C3A}</a:tableStyleId>
              </a:tblPr>
              <a:tblGrid>
                <a:gridCol w="2077874">
                  <a:extLst>
                    <a:ext uri="{9D8B030D-6E8A-4147-A177-3AD203B41FA5}">
                      <a16:colId xmlns:a16="http://schemas.microsoft.com/office/drawing/2014/main" val="2870973698"/>
                    </a:ext>
                  </a:extLst>
                </a:gridCol>
                <a:gridCol w="5512838">
                  <a:extLst>
                    <a:ext uri="{9D8B030D-6E8A-4147-A177-3AD203B41FA5}">
                      <a16:colId xmlns:a16="http://schemas.microsoft.com/office/drawing/2014/main" val="2711461976"/>
                    </a:ext>
                  </a:extLst>
                </a:gridCol>
                <a:gridCol w="532526">
                  <a:extLst>
                    <a:ext uri="{9D8B030D-6E8A-4147-A177-3AD203B41FA5}">
                      <a16:colId xmlns:a16="http://schemas.microsoft.com/office/drawing/2014/main" val="966611768"/>
                    </a:ext>
                  </a:extLst>
                </a:gridCol>
              </a:tblGrid>
              <a:tr h="133168">
                <a:tc>
                  <a:txBody>
                    <a:bodyPr/>
                    <a:lstStyle/>
                    <a:p>
                      <a:pPr algn="l" fontAlgn="t"/>
                      <a:r>
                        <a:rPr lang="nl-NL" sz="800" b="1" u="none" strike="noStrike" dirty="0">
                          <a:effectLst/>
                        </a:rPr>
                        <a:t>Blaarpeelweg</a:t>
                      </a:r>
                      <a:endParaRPr lang="nl-NL" sz="800" b="1" i="0" u="none" strike="noStrike" dirty="0">
                        <a:solidFill>
                          <a:srgbClr val="000000"/>
                        </a:solidFill>
                        <a:effectLst/>
                        <a:latin typeface="Calibri" panose="020F0502020204030204" pitchFamily="34" charset="0"/>
                      </a:endParaRPr>
                    </a:p>
                  </a:txBody>
                  <a:tcPr marL="6658" marR="6658" marT="6658" marB="0"/>
                </a:tc>
                <a:tc>
                  <a:txBody>
                    <a:bodyPr/>
                    <a:lstStyle/>
                    <a:p>
                      <a:pPr algn="l" fontAlgn="t"/>
                      <a:endParaRPr lang="nl-NL" sz="800" b="0" i="0" u="none" strike="noStrike">
                        <a:solidFill>
                          <a:srgbClr val="000000"/>
                        </a:solidFill>
                        <a:effectLst/>
                        <a:latin typeface="Calibri" panose="020F0502020204030204" pitchFamily="34" charset="0"/>
                      </a:endParaRPr>
                    </a:p>
                  </a:txBody>
                  <a:tcPr marL="6658" marR="6658" marT="6658" marB="0"/>
                </a:tc>
                <a:tc>
                  <a:txBody>
                    <a:bodyPr/>
                    <a:lstStyle/>
                    <a:p>
                      <a:pPr algn="l" fontAlgn="t"/>
                      <a:endParaRPr lang="nl-NL" sz="800" b="0" i="0" u="none" strike="noStrike">
                        <a:solidFill>
                          <a:srgbClr val="000000"/>
                        </a:solidFill>
                        <a:effectLst/>
                        <a:latin typeface="Calibri" panose="020F0502020204030204" pitchFamily="34" charset="0"/>
                      </a:endParaRPr>
                    </a:p>
                  </a:txBody>
                  <a:tcPr marL="6658" marR="6658" marT="6658" marB="0"/>
                </a:tc>
                <a:extLst>
                  <a:ext uri="{0D108BD9-81ED-4DB2-BD59-A6C34878D82A}">
                    <a16:rowId xmlns:a16="http://schemas.microsoft.com/office/drawing/2014/main" val="196022740"/>
                  </a:ext>
                </a:extLst>
              </a:tr>
              <a:tr h="133168">
                <a:tc>
                  <a:txBody>
                    <a:bodyPr/>
                    <a:lstStyle/>
                    <a:p>
                      <a:pPr algn="l" fontAlgn="t"/>
                      <a:r>
                        <a:rPr lang="nl-NL" sz="800" u="none" strike="noStrike">
                          <a:effectLst/>
                        </a:rPr>
                        <a:t>Onderwerp</a:t>
                      </a:r>
                      <a:endParaRPr lang="nl-NL" sz="800" b="1" i="0" u="none" strike="noStrike">
                        <a:solidFill>
                          <a:srgbClr val="000000"/>
                        </a:solidFill>
                        <a:effectLst/>
                        <a:latin typeface="Calibri" panose="020F0502020204030204" pitchFamily="34" charset="0"/>
                      </a:endParaRPr>
                    </a:p>
                  </a:txBody>
                  <a:tcPr marL="6658" marR="6658" marT="6658" marB="0"/>
                </a:tc>
                <a:tc>
                  <a:txBody>
                    <a:bodyPr/>
                    <a:lstStyle/>
                    <a:p>
                      <a:pPr algn="l" fontAlgn="t"/>
                      <a:r>
                        <a:rPr lang="nl-NL" sz="800" u="none" strike="noStrike">
                          <a:effectLst/>
                        </a:rPr>
                        <a:t>Actie/reactie</a:t>
                      </a:r>
                      <a:endParaRPr lang="nl-NL" sz="800" b="1" i="0" u="none" strike="noStrike">
                        <a:solidFill>
                          <a:srgbClr val="000000"/>
                        </a:solidFill>
                        <a:effectLst/>
                        <a:latin typeface="Calibri" panose="020F0502020204030204" pitchFamily="34" charset="0"/>
                      </a:endParaRPr>
                    </a:p>
                  </a:txBody>
                  <a:tcPr marL="6658" marR="6658" marT="6658" marB="0"/>
                </a:tc>
                <a:tc>
                  <a:txBody>
                    <a:bodyPr/>
                    <a:lstStyle/>
                    <a:p>
                      <a:pPr algn="l" fontAlgn="t"/>
                      <a:r>
                        <a:rPr lang="nl-NL" sz="800" u="none" strike="noStrike">
                          <a:effectLst/>
                        </a:rPr>
                        <a:t>Initiatief</a:t>
                      </a:r>
                      <a:endParaRPr lang="nl-NL" sz="800" b="1" i="0" u="none" strike="noStrike">
                        <a:solidFill>
                          <a:srgbClr val="000000"/>
                        </a:solidFill>
                        <a:effectLst/>
                        <a:latin typeface="Calibri" panose="020F0502020204030204" pitchFamily="34" charset="0"/>
                      </a:endParaRPr>
                    </a:p>
                  </a:txBody>
                  <a:tcPr marL="6658" marR="6658" marT="6658" marB="0"/>
                </a:tc>
                <a:extLst>
                  <a:ext uri="{0D108BD9-81ED-4DB2-BD59-A6C34878D82A}">
                    <a16:rowId xmlns:a16="http://schemas.microsoft.com/office/drawing/2014/main" val="1583204281"/>
                  </a:ext>
                </a:extLst>
              </a:tr>
              <a:tr h="532671">
                <a:tc>
                  <a:txBody>
                    <a:bodyPr/>
                    <a:lstStyle/>
                    <a:p>
                      <a:pPr algn="l" fontAlgn="t"/>
                      <a:r>
                        <a:rPr lang="nl-NL" sz="800" u="none" strike="noStrike">
                          <a:effectLst/>
                        </a:rPr>
                        <a:t>Verkeer uit de zijstraten van rechts heeft hier voorrang, maar doorgaand verkeer let hier niet op. Kunnen hier verkeersborden worden neergezet die dat aangeven?</a:t>
                      </a:r>
                      <a:endParaRPr lang="nl-NL" sz="800" b="0" i="0" u="none" strike="noStrike">
                        <a:solidFill>
                          <a:srgbClr val="000000"/>
                        </a:solidFill>
                        <a:effectLst/>
                        <a:latin typeface="Calibri" panose="020F0502020204030204" pitchFamily="34" charset="0"/>
                      </a:endParaRPr>
                    </a:p>
                  </a:txBody>
                  <a:tcPr marL="6658" marR="6658" marT="6658" marB="0"/>
                </a:tc>
                <a:tc>
                  <a:txBody>
                    <a:bodyPr/>
                    <a:lstStyle/>
                    <a:p>
                      <a:pPr algn="l" fontAlgn="t"/>
                      <a:r>
                        <a:rPr lang="nl-NL" sz="800" u="none" strike="noStrike" dirty="0">
                          <a:effectLst/>
                        </a:rPr>
                        <a:t>De verkeerssituatie is hier duidelijk, ook zonder verkeersbord: bestuurders moet voorrang verlenen aan verkeer dat van rechts komt. Het is de vraag of bestuurders die nu geen voorrang verlenen, door een verkeersbord wel voorrang verlenen. Verkeersborden kunnen ook het beeld vertroebelen. Er worden daarom geen borden geplaatst.</a:t>
                      </a:r>
                    </a:p>
                  </a:txBody>
                  <a:tcPr marL="6658" marR="6658" marT="6658" marB="0"/>
                </a:tc>
                <a:tc>
                  <a:txBody>
                    <a:bodyPr/>
                    <a:lstStyle/>
                    <a:p>
                      <a:pPr algn="l" fontAlgn="t"/>
                      <a:endParaRPr lang="nl-NL" sz="800" b="0" i="0" u="none" strike="noStrike">
                        <a:solidFill>
                          <a:srgbClr val="000000"/>
                        </a:solidFill>
                        <a:effectLst/>
                        <a:latin typeface="Calibri" panose="020F0502020204030204" pitchFamily="34" charset="0"/>
                      </a:endParaRPr>
                    </a:p>
                  </a:txBody>
                  <a:tcPr marL="6658" marR="6658" marT="6658" marB="0"/>
                </a:tc>
                <a:extLst>
                  <a:ext uri="{0D108BD9-81ED-4DB2-BD59-A6C34878D82A}">
                    <a16:rowId xmlns:a16="http://schemas.microsoft.com/office/drawing/2014/main" val="4224592951"/>
                  </a:ext>
                </a:extLst>
              </a:tr>
              <a:tr h="932175">
                <a:tc>
                  <a:txBody>
                    <a:bodyPr/>
                    <a:lstStyle/>
                    <a:p>
                      <a:pPr algn="l" fontAlgn="t"/>
                      <a:r>
                        <a:rPr lang="nl-NL" sz="800" u="none" strike="noStrike">
                          <a:effectLst/>
                        </a:rPr>
                        <a:t>Verkeer (landbouwverkeer, luxe auto's en bestelauto's) rijden hard richting het zandpad. Het is hier een 30 km/u weg, maar er wordt veel harder gereden. Ook wordt er soms hard gereden door verkeer naar het sportpark. Dit is gevaarlijk voor fietsende kinderen die van en naar het sportpark rijden. Kunnen hier maatregelen tegen worden getroffen? De buurtbrigadier is ervan op de hoogte. Het lijkt alsof in Google Maps dit als doorgaande weg wordt aangeduid.</a:t>
                      </a:r>
                      <a:endParaRPr lang="nl-NL" sz="800" b="0" i="0" u="none" strike="noStrike">
                        <a:solidFill>
                          <a:srgbClr val="000000"/>
                        </a:solidFill>
                        <a:effectLst/>
                        <a:latin typeface="Calibri" panose="020F0502020204030204" pitchFamily="34" charset="0"/>
                      </a:endParaRPr>
                    </a:p>
                  </a:txBody>
                  <a:tcPr marL="6658" marR="6658" marT="6658" marB="0"/>
                </a:tc>
                <a:tc>
                  <a:txBody>
                    <a:bodyPr/>
                    <a:lstStyle/>
                    <a:p>
                      <a:pPr algn="l" fontAlgn="t"/>
                      <a:r>
                        <a:rPr lang="nl-NL" sz="800" i="0" u="none" strike="noStrike" dirty="0">
                          <a:effectLst/>
                        </a:rPr>
                        <a:t>We hebben naar de situatie aan de Blaarpeelweg gekeken. We hebben gekeken of de situatie vraagt om een snelle aanpak. Hierbij hebben we gekeken of er bijvoorbeeld in de afgelopen jaren (letsel)ongevallen hebben plaatsgevonden. Het aantal ongevallen bepaalt de prioriteit van een eventuele aanpak. Mochten er met kleine maatregelen snel een oplossing geboden kunnen worden, dan passen we die toe. Vaak zijn, indien blijkt dat er bijvoorbeeld daadwerkelijk te hard gereden wordt, ingrijpendere maatregelen nodig (om de snelheid terug te brengen). We pakken deze situaties aan zodra de weg in de planning staat voor groot onderhoud/reconstructie - tenzij de situatie zo onveilig is dat het nodig is om direct maatregelen toe te passen. </a:t>
                      </a:r>
                    </a:p>
                    <a:p>
                      <a:pPr algn="l" fontAlgn="t"/>
                      <a:r>
                        <a:rPr lang="nl-NL" sz="800" i="0" u="none" strike="noStrike" dirty="0">
                          <a:effectLst/>
                        </a:rPr>
                        <a:t>In het geval van de Blaarpeelweg hebben we geen aanleiding gevonden om direct iets aan de situatie te veranderen. We zullen de melding over de wens voor </a:t>
                      </a:r>
                      <a:r>
                        <a:rPr lang="nl-NL" sz="800" i="0" u="none" strike="noStrike" dirty="0" err="1">
                          <a:effectLst/>
                        </a:rPr>
                        <a:t>verkeersremmende</a:t>
                      </a:r>
                      <a:r>
                        <a:rPr lang="nl-NL" sz="800" i="0" u="none" strike="noStrike" dirty="0">
                          <a:effectLst/>
                        </a:rPr>
                        <a:t> maatregelen noteren, zodat deze meegenomen zal worden zodra de weg wel wordt heringericht. Momenteel is nog niet bekend wanneer dat zal zijn. In de tussentijd willen we het wel mogelijk maken om campagnemateriaal aan bijvoorbeeld buurtverenigingen beschikbaar te stellen. U kunt hierbij denken aan stickers, ‘Victor veilig pop’, etc. We zullen hierover communiceren via onze website en de lokale kranten. Wij adviseren ook de sportvereniging aandacht te vragen voor het verkeersgedag en wellicht een campagne te starten om eigen bezoekers te attenderen op hun snelheid. Iedereen kan bij Google </a:t>
                      </a:r>
                      <a:r>
                        <a:rPr lang="nl-NL" sz="800" i="0" u="none" strike="noStrike" dirty="0" err="1">
                          <a:effectLst/>
                        </a:rPr>
                        <a:t>Maps</a:t>
                      </a:r>
                      <a:r>
                        <a:rPr lang="nl-NL" sz="800" i="0" u="none" strike="noStrike" dirty="0">
                          <a:effectLst/>
                        </a:rPr>
                        <a:t> melden als ze denken dat er iets op de kaart niet klopt. Het is aan Google om dit over te nemen.</a:t>
                      </a:r>
                    </a:p>
                    <a:p>
                      <a:pPr marL="0" marR="0" lvl="0" indent="0" algn="l" defTabSz="914400" rtl="0" eaLnBrk="1" fontAlgn="t" latinLnBrk="0" hangingPunct="1">
                        <a:lnSpc>
                          <a:spcPct val="100000"/>
                        </a:lnSpc>
                        <a:spcBef>
                          <a:spcPts val="0"/>
                        </a:spcBef>
                        <a:spcAft>
                          <a:spcPts val="0"/>
                        </a:spcAft>
                        <a:buClrTx/>
                        <a:buSzTx/>
                        <a:buFontTx/>
                        <a:buNone/>
                        <a:tabLst/>
                        <a:defRPr/>
                      </a:pPr>
                      <a:r>
                        <a:rPr lang="nl-NL" sz="800" i="1" u="none" strike="noStrike" dirty="0">
                          <a:solidFill>
                            <a:schemeClr val="tx1"/>
                          </a:solidFill>
                          <a:effectLst/>
                        </a:rPr>
                        <a:t>Wanneer u zelf iets zou willen ondernemen kan een melding van een onveilige verkeerssituatie worden gemaakt, om samen met VVN in actie te komen om de veiligheid te verbeteren. Deze melding kan gemaakt worden bij Veilig Verkeer Nederland: </a:t>
                      </a:r>
                      <a:r>
                        <a:rPr lang="nl-NL" sz="800" i="1" u="none" strike="noStrike" dirty="0">
                          <a:solidFill>
                            <a:schemeClr val="tx1"/>
                          </a:solidFill>
                          <a:effectLst/>
                          <a:hlinkClick r:id="rId2"/>
                        </a:rPr>
                        <a:t>https://participatiepunt.vvn.nl/</a:t>
                      </a:r>
                      <a:r>
                        <a:rPr lang="nl-NL" sz="800" i="1" u="none" strike="noStrike" dirty="0">
                          <a:solidFill>
                            <a:schemeClr val="tx1"/>
                          </a:solidFill>
                          <a:effectLst/>
                        </a:rPr>
                        <a:t>.</a:t>
                      </a:r>
                    </a:p>
                  </a:txBody>
                  <a:tcPr marL="6658" marR="6658" marT="6658" marB="0"/>
                </a:tc>
                <a:tc>
                  <a:txBody>
                    <a:bodyPr/>
                    <a:lstStyle/>
                    <a:p>
                      <a:pPr algn="l" fontAlgn="t"/>
                      <a:r>
                        <a:rPr lang="nl-NL" sz="800" u="none" strike="noStrike" dirty="0">
                          <a:effectLst/>
                        </a:rPr>
                        <a:t>Gemeente/ inwoners De Rips</a:t>
                      </a:r>
                      <a:endParaRPr lang="nl-NL" sz="800" b="0" i="0" u="none" strike="noStrike" dirty="0">
                        <a:solidFill>
                          <a:srgbClr val="000000"/>
                        </a:solidFill>
                        <a:effectLst/>
                        <a:latin typeface="Calibri" panose="020F0502020204030204" pitchFamily="34" charset="0"/>
                      </a:endParaRPr>
                    </a:p>
                  </a:txBody>
                  <a:tcPr marL="6658" marR="6658" marT="6658" marB="0">
                    <a:solidFill>
                      <a:srgbClr val="F7F0E7"/>
                    </a:solidFill>
                  </a:tcPr>
                </a:tc>
                <a:extLst>
                  <a:ext uri="{0D108BD9-81ED-4DB2-BD59-A6C34878D82A}">
                    <a16:rowId xmlns:a16="http://schemas.microsoft.com/office/drawing/2014/main" val="2169955471"/>
                  </a:ext>
                </a:extLst>
              </a:tr>
            </a:tbl>
          </a:graphicData>
        </a:graphic>
      </p:graphicFrame>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p:txBody>
          <a:bodyPr/>
          <a:lstStyle/>
          <a:p>
            <a:r>
              <a:rPr lang="nl-NL" dirty="0"/>
              <a:t>4. Blaarpeelweg</a:t>
            </a:r>
          </a:p>
        </p:txBody>
      </p:sp>
      <p:pic>
        <p:nvPicPr>
          <p:cNvPr id="7" name="Afbeelding 6">
            <a:extLst>
              <a:ext uri="{FF2B5EF4-FFF2-40B4-BE49-F238E27FC236}">
                <a16:creationId xmlns:a16="http://schemas.microsoft.com/office/drawing/2014/main" id="{96FCA780-D93E-44C6-8EEF-ECB814D6CC43}"/>
              </a:ext>
            </a:extLst>
          </p:cNvPr>
          <p:cNvPicPr>
            <a:picLocks noChangeAspect="1"/>
          </p:cNvPicPr>
          <p:nvPr/>
        </p:nvPicPr>
        <p:blipFill rotWithShape="1">
          <a:blip r:embed="rId3"/>
          <a:srcRect l="7846" b="35618"/>
          <a:stretch/>
        </p:blipFill>
        <p:spPr>
          <a:xfrm>
            <a:off x="4869440" y="4534553"/>
            <a:ext cx="3668780" cy="2143797"/>
          </a:xfrm>
          <a:prstGeom prst="rect">
            <a:avLst/>
          </a:prstGeom>
        </p:spPr>
      </p:pic>
      <p:sp>
        <p:nvSpPr>
          <p:cNvPr id="8" name="Ovaal 7">
            <a:extLst>
              <a:ext uri="{FF2B5EF4-FFF2-40B4-BE49-F238E27FC236}">
                <a16:creationId xmlns:a16="http://schemas.microsoft.com/office/drawing/2014/main" id="{B587CE9D-6C09-40A7-9BE7-0EC65CE9E12C}"/>
              </a:ext>
            </a:extLst>
          </p:cNvPr>
          <p:cNvSpPr/>
          <p:nvPr/>
        </p:nvSpPr>
        <p:spPr>
          <a:xfrm>
            <a:off x="7668344" y="5182625"/>
            <a:ext cx="648072" cy="648072"/>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CAC2CE48-B44E-480E-B636-30170855BB1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643"/>
          <a:stretch/>
        </p:blipFill>
        <p:spPr>
          <a:xfrm rot="5400000">
            <a:off x="417946" y="4539623"/>
            <a:ext cx="2143798" cy="2133655"/>
          </a:xfrm>
          <a:prstGeom prst="rect">
            <a:avLst/>
          </a:prstGeom>
        </p:spPr>
      </p:pic>
      <p:pic>
        <p:nvPicPr>
          <p:cNvPr id="13" name="Afbeelding 12">
            <a:extLst>
              <a:ext uri="{FF2B5EF4-FFF2-40B4-BE49-F238E27FC236}">
                <a16:creationId xmlns:a16="http://schemas.microsoft.com/office/drawing/2014/main" id="{053EE5E2-9DC2-4C5C-B5D4-53BFE80BD34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019" t="785" r="13625" b="-785"/>
          <a:stretch/>
        </p:blipFill>
        <p:spPr>
          <a:xfrm rot="5400000">
            <a:off x="2641158" y="4539624"/>
            <a:ext cx="2143798" cy="2133654"/>
          </a:xfrm>
          <a:prstGeom prst="rect">
            <a:avLst/>
          </a:prstGeom>
        </p:spPr>
      </p:pic>
    </p:spTree>
    <p:extLst>
      <p:ext uri="{BB962C8B-B14F-4D97-AF65-F5344CB8AC3E}">
        <p14:creationId xmlns:p14="http://schemas.microsoft.com/office/powerpoint/2010/main" val="3859416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0D5406F8-E92A-4D8D-8C8E-192469CBFF5A}"/>
              </a:ext>
            </a:extLst>
          </p:cNvPr>
          <p:cNvPicPr>
            <a:picLocks noChangeAspect="1"/>
          </p:cNvPicPr>
          <p:nvPr/>
        </p:nvPicPr>
        <p:blipFill rotWithShape="1">
          <a:blip r:embed="rId2"/>
          <a:srcRect l="7846" t="36269" b="7235"/>
          <a:stretch/>
        </p:blipFill>
        <p:spPr>
          <a:xfrm>
            <a:off x="4869440" y="4797151"/>
            <a:ext cx="3668780" cy="1881199"/>
          </a:xfrm>
          <a:prstGeom prst="rect">
            <a:avLst/>
          </a:prstGeom>
        </p:spPr>
      </p:pic>
      <p:sp>
        <p:nvSpPr>
          <p:cNvPr id="14" name="Ovaal 13">
            <a:extLst>
              <a:ext uri="{FF2B5EF4-FFF2-40B4-BE49-F238E27FC236}">
                <a16:creationId xmlns:a16="http://schemas.microsoft.com/office/drawing/2014/main" id="{20BED864-F0A5-48AF-BF6D-8F7A702673E6}"/>
              </a:ext>
            </a:extLst>
          </p:cNvPr>
          <p:cNvSpPr/>
          <p:nvPr/>
        </p:nvSpPr>
        <p:spPr>
          <a:xfrm>
            <a:off x="6850992" y="5409220"/>
            <a:ext cx="648072" cy="648072"/>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3" name="Tabel 2">
            <a:extLst>
              <a:ext uri="{FF2B5EF4-FFF2-40B4-BE49-F238E27FC236}">
                <a16:creationId xmlns:a16="http://schemas.microsoft.com/office/drawing/2014/main" id="{173EEAD8-FD04-4408-8E36-30669F6C388D}"/>
              </a:ext>
            </a:extLst>
          </p:cNvPr>
          <p:cNvGraphicFramePr>
            <a:graphicFrameLocks noGrp="1"/>
          </p:cNvGraphicFramePr>
          <p:nvPr>
            <p:extLst>
              <p:ext uri="{D42A27DB-BD31-4B8C-83A1-F6EECF244321}">
                <p14:modId xmlns:p14="http://schemas.microsoft.com/office/powerpoint/2010/main" val="631293319"/>
              </p:ext>
            </p:extLst>
          </p:nvPr>
        </p:nvGraphicFramePr>
        <p:xfrm>
          <a:off x="415032" y="1347477"/>
          <a:ext cx="8123238" cy="3327652"/>
        </p:xfrm>
        <a:graphic>
          <a:graphicData uri="http://schemas.openxmlformats.org/drawingml/2006/table">
            <a:tbl>
              <a:tblPr>
                <a:tableStyleId>{5C22544A-7EE6-4342-B048-85BDC9FD1C3A}</a:tableStyleId>
              </a:tblPr>
              <a:tblGrid>
                <a:gridCol w="3044273">
                  <a:extLst>
                    <a:ext uri="{9D8B030D-6E8A-4147-A177-3AD203B41FA5}">
                      <a16:colId xmlns:a16="http://schemas.microsoft.com/office/drawing/2014/main" val="367617140"/>
                    </a:ext>
                  </a:extLst>
                </a:gridCol>
                <a:gridCol w="4546439">
                  <a:extLst>
                    <a:ext uri="{9D8B030D-6E8A-4147-A177-3AD203B41FA5}">
                      <a16:colId xmlns:a16="http://schemas.microsoft.com/office/drawing/2014/main" val="233600408"/>
                    </a:ext>
                  </a:extLst>
                </a:gridCol>
                <a:gridCol w="532526">
                  <a:extLst>
                    <a:ext uri="{9D8B030D-6E8A-4147-A177-3AD203B41FA5}">
                      <a16:colId xmlns:a16="http://schemas.microsoft.com/office/drawing/2014/main" val="466030676"/>
                    </a:ext>
                  </a:extLst>
                </a:gridCol>
              </a:tblGrid>
              <a:tr h="133168">
                <a:tc>
                  <a:txBody>
                    <a:bodyPr/>
                    <a:lstStyle/>
                    <a:p>
                      <a:pPr algn="l" fontAlgn="t"/>
                      <a:r>
                        <a:rPr lang="nl-NL" sz="800" b="1" u="none" strike="noStrike" dirty="0">
                          <a:effectLst/>
                        </a:rPr>
                        <a:t>Leeuwerikstraat</a:t>
                      </a:r>
                      <a:endParaRPr lang="nl-NL" sz="800" b="1" i="0" u="none" strike="noStrike" dirty="0">
                        <a:solidFill>
                          <a:srgbClr val="000000"/>
                        </a:solidFill>
                        <a:effectLst/>
                        <a:latin typeface="Calibri" panose="020F0502020204030204" pitchFamily="34" charset="0"/>
                      </a:endParaRPr>
                    </a:p>
                  </a:txBody>
                  <a:tcPr marL="6658" marR="6658" marT="6658" marB="0"/>
                </a:tc>
                <a:tc>
                  <a:txBody>
                    <a:bodyPr/>
                    <a:lstStyle/>
                    <a:p>
                      <a:pPr algn="l" fontAlgn="t"/>
                      <a:endParaRPr lang="nl-NL" sz="800" b="0" i="0" u="none" strike="noStrike">
                        <a:solidFill>
                          <a:srgbClr val="000000"/>
                        </a:solidFill>
                        <a:effectLst/>
                        <a:latin typeface="Calibri" panose="020F0502020204030204" pitchFamily="34" charset="0"/>
                      </a:endParaRPr>
                    </a:p>
                  </a:txBody>
                  <a:tcPr marL="6658" marR="6658" marT="6658" marB="0"/>
                </a:tc>
                <a:tc>
                  <a:txBody>
                    <a:bodyPr/>
                    <a:lstStyle/>
                    <a:p>
                      <a:pPr algn="l" fontAlgn="t"/>
                      <a:endParaRPr lang="nl-NL" sz="800" b="0" i="0" u="none" strike="noStrike">
                        <a:solidFill>
                          <a:srgbClr val="000000"/>
                        </a:solidFill>
                        <a:effectLst/>
                        <a:latin typeface="Calibri" panose="020F0502020204030204" pitchFamily="34" charset="0"/>
                      </a:endParaRPr>
                    </a:p>
                  </a:txBody>
                  <a:tcPr marL="6658" marR="6658" marT="6658" marB="0"/>
                </a:tc>
                <a:extLst>
                  <a:ext uri="{0D108BD9-81ED-4DB2-BD59-A6C34878D82A}">
                    <a16:rowId xmlns:a16="http://schemas.microsoft.com/office/drawing/2014/main" val="3998165935"/>
                  </a:ext>
                </a:extLst>
              </a:tr>
              <a:tr h="133168">
                <a:tc>
                  <a:txBody>
                    <a:bodyPr/>
                    <a:lstStyle/>
                    <a:p>
                      <a:pPr algn="l" fontAlgn="t"/>
                      <a:r>
                        <a:rPr lang="nl-NL" sz="800" u="none" strike="noStrike">
                          <a:effectLst/>
                        </a:rPr>
                        <a:t>Onderwerp</a:t>
                      </a:r>
                      <a:endParaRPr lang="nl-NL" sz="800" b="1" i="0" u="none" strike="noStrike">
                        <a:solidFill>
                          <a:srgbClr val="000000"/>
                        </a:solidFill>
                        <a:effectLst/>
                        <a:latin typeface="Calibri" panose="020F0502020204030204" pitchFamily="34" charset="0"/>
                      </a:endParaRPr>
                    </a:p>
                  </a:txBody>
                  <a:tcPr marL="6658" marR="6658" marT="6658" marB="0"/>
                </a:tc>
                <a:tc>
                  <a:txBody>
                    <a:bodyPr/>
                    <a:lstStyle/>
                    <a:p>
                      <a:pPr algn="l" fontAlgn="t"/>
                      <a:r>
                        <a:rPr lang="nl-NL" sz="800" u="none" strike="noStrike">
                          <a:effectLst/>
                        </a:rPr>
                        <a:t>Actie/reactie</a:t>
                      </a:r>
                      <a:endParaRPr lang="nl-NL" sz="800" b="1" i="0" u="none" strike="noStrike">
                        <a:solidFill>
                          <a:srgbClr val="000000"/>
                        </a:solidFill>
                        <a:effectLst/>
                        <a:latin typeface="Calibri" panose="020F0502020204030204" pitchFamily="34" charset="0"/>
                      </a:endParaRPr>
                    </a:p>
                  </a:txBody>
                  <a:tcPr marL="6658" marR="6658" marT="6658" marB="0"/>
                </a:tc>
                <a:tc>
                  <a:txBody>
                    <a:bodyPr/>
                    <a:lstStyle/>
                    <a:p>
                      <a:pPr algn="l" fontAlgn="t"/>
                      <a:r>
                        <a:rPr lang="nl-NL" sz="800" u="none" strike="noStrike">
                          <a:effectLst/>
                        </a:rPr>
                        <a:t>Initiatief</a:t>
                      </a:r>
                      <a:endParaRPr lang="nl-NL" sz="800" b="1" i="0" u="none" strike="noStrike">
                        <a:solidFill>
                          <a:srgbClr val="000000"/>
                        </a:solidFill>
                        <a:effectLst/>
                        <a:latin typeface="Calibri" panose="020F0502020204030204" pitchFamily="34" charset="0"/>
                      </a:endParaRPr>
                    </a:p>
                  </a:txBody>
                  <a:tcPr marL="6658" marR="6658" marT="6658" marB="0"/>
                </a:tc>
                <a:extLst>
                  <a:ext uri="{0D108BD9-81ED-4DB2-BD59-A6C34878D82A}">
                    <a16:rowId xmlns:a16="http://schemas.microsoft.com/office/drawing/2014/main" val="2251516560"/>
                  </a:ext>
                </a:extLst>
              </a:tr>
              <a:tr h="1864350">
                <a:tc>
                  <a:txBody>
                    <a:bodyPr/>
                    <a:lstStyle/>
                    <a:p>
                      <a:pPr algn="l" fontAlgn="t"/>
                      <a:r>
                        <a:rPr lang="nl-NL" sz="800" u="none" strike="noStrike">
                          <a:effectLst/>
                        </a:rPr>
                        <a:t>Kan er hier een hondenuitrenveldje worden gecreëerd? Bijvoorbeeld in het nieuwe plan van de Paterslaan, de brandweerkazerne of de Leeuwerikstraat?</a:t>
                      </a:r>
                      <a:endParaRPr lang="nl-NL" sz="800" b="0" i="0" u="none" strike="noStrike">
                        <a:solidFill>
                          <a:srgbClr val="000000"/>
                        </a:solidFill>
                        <a:effectLst/>
                        <a:latin typeface="Calibri" panose="020F0502020204030204" pitchFamily="34" charset="0"/>
                      </a:endParaRPr>
                    </a:p>
                  </a:txBody>
                  <a:tcPr marL="6658" marR="6658" marT="6658" marB="0"/>
                </a:tc>
                <a:tc>
                  <a:txBody>
                    <a:bodyPr/>
                    <a:lstStyle/>
                    <a:p>
                      <a:pPr algn="l" fontAlgn="t"/>
                      <a:r>
                        <a:rPr lang="nl-NL" sz="800" u="none" strike="noStrike" dirty="0">
                          <a:effectLst/>
                        </a:rPr>
                        <a:t>Een </a:t>
                      </a:r>
                      <a:r>
                        <a:rPr lang="nl-NL" sz="800" u="none" strike="noStrike" dirty="0" err="1">
                          <a:effectLst/>
                        </a:rPr>
                        <a:t>hondenuitrenplaats</a:t>
                      </a:r>
                      <a:r>
                        <a:rPr lang="nl-NL" sz="800" u="none" strike="noStrike" dirty="0">
                          <a:effectLst/>
                        </a:rPr>
                        <a:t> is een plek waar honden vrij rond mogen rennen en waar een opruimplicht geldt. Ten aanzien van de </a:t>
                      </a:r>
                      <a:r>
                        <a:rPr lang="nl-NL" sz="800" u="none" strike="noStrike" dirty="0" err="1">
                          <a:effectLst/>
                        </a:rPr>
                        <a:t>hondenuitrenplaatsen</a:t>
                      </a:r>
                      <a:r>
                        <a:rPr lang="nl-NL" sz="800" u="none" strike="noStrike" dirty="0">
                          <a:effectLst/>
                        </a:rPr>
                        <a:t> worden in ons beleid de volgende kaders gehanteerd: </a:t>
                      </a:r>
                      <a:br>
                        <a:rPr lang="nl-NL" sz="800" u="none" strike="noStrike" dirty="0">
                          <a:effectLst/>
                        </a:rPr>
                      </a:br>
                      <a:r>
                        <a:rPr lang="nl-NL" sz="800" u="none" strike="noStrike" dirty="0">
                          <a:effectLst/>
                        </a:rPr>
                        <a:t>- De </a:t>
                      </a:r>
                      <a:r>
                        <a:rPr lang="nl-NL" sz="800" u="none" strike="noStrike" dirty="0" err="1">
                          <a:effectLst/>
                        </a:rPr>
                        <a:t>hondenuitrenplaatsen</a:t>
                      </a:r>
                      <a:r>
                        <a:rPr lang="nl-NL" sz="800" u="none" strike="noStrike" dirty="0">
                          <a:effectLst/>
                        </a:rPr>
                        <a:t> worden zo dicht mogelijk bij het middelpunt van de kernen gerealiseerd.</a:t>
                      </a:r>
                      <a:br>
                        <a:rPr lang="nl-NL" sz="800" u="none" strike="noStrike" dirty="0">
                          <a:effectLst/>
                        </a:rPr>
                      </a:br>
                      <a:r>
                        <a:rPr lang="nl-NL" sz="800" u="none" strike="noStrike" dirty="0">
                          <a:effectLst/>
                        </a:rPr>
                        <a:t>- De </a:t>
                      </a:r>
                      <a:r>
                        <a:rPr lang="nl-NL" sz="800" u="none" strike="noStrike" dirty="0" err="1">
                          <a:effectLst/>
                        </a:rPr>
                        <a:t>hondenuitrenplaatsen</a:t>
                      </a:r>
                      <a:r>
                        <a:rPr lang="nl-NL" sz="800" u="none" strike="noStrike" dirty="0">
                          <a:effectLst/>
                        </a:rPr>
                        <a:t> worden geheel op bestaande gemeentegrond aangelegd.</a:t>
                      </a:r>
                      <a:br>
                        <a:rPr lang="nl-NL" sz="800" u="none" strike="noStrike" dirty="0">
                          <a:effectLst/>
                        </a:rPr>
                      </a:br>
                      <a:r>
                        <a:rPr lang="nl-NL" sz="800" u="none" strike="noStrike" dirty="0">
                          <a:effectLst/>
                        </a:rPr>
                        <a:t>- Iedere </a:t>
                      </a:r>
                      <a:r>
                        <a:rPr lang="nl-NL" sz="800" u="none" strike="noStrike" dirty="0" err="1">
                          <a:effectLst/>
                        </a:rPr>
                        <a:t>hondenuitrenplaats</a:t>
                      </a:r>
                      <a:r>
                        <a:rPr lang="nl-NL" sz="800" u="none" strike="noStrike" dirty="0">
                          <a:effectLst/>
                        </a:rPr>
                        <a:t> is minimaal 400m2 groot.</a:t>
                      </a:r>
                      <a:br>
                        <a:rPr lang="nl-NL" sz="800" u="none" strike="noStrike" dirty="0">
                          <a:effectLst/>
                        </a:rPr>
                      </a:br>
                      <a:r>
                        <a:rPr lang="nl-NL" sz="800" u="none" strike="noStrike" dirty="0">
                          <a:effectLst/>
                        </a:rPr>
                        <a:t>- Inwoners worden betrokken bij het aanwijzen van geschikte locaties.</a:t>
                      </a:r>
                      <a:br>
                        <a:rPr lang="nl-NL" sz="800" u="none" strike="noStrike" dirty="0">
                          <a:effectLst/>
                        </a:rPr>
                      </a:br>
                      <a:r>
                        <a:rPr lang="nl-NL" sz="800" u="none" strike="noStrike" dirty="0" err="1">
                          <a:effectLst/>
                        </a:rPr>
                        <a:t>Hondenuitrenplaatsen</a:t>
                      </a:r>
                      <a:r>
                        <a:rPr lang="nl-NL" sz="800" u="none" strike="noStrike" dirty="0">
                          <a:effectLst/>
                        </a:rPr>
                        <a:t> worden door het college middels een besluit aangewezen. Tegen dit besluit is bezwaar en beroep mogelijk. Het is dus van belang om vooraf zo goed mogelijk voor draagvlak te zorgen. Ons gemeentebestuur hecht hier veel waarde aan. Het is mede aan de initiatiefnemers de uitdaging om dit draagvlak aan te tonen. Wij stellen voor dat u draagvlak onderzoekt bij hondenbezitters en aanwonenden van de beoogde locatie middels een handtekeningenactie. U kunt zich voorstellen dat meer handtekeningen ook meer draagvlak aantoont bij ons bestuur. Zodra u voor uw gevoel voldoende handtekeningen heeft verzameld dan horen wij graag van u en zullen wij uw initiatief bespreken met de wethouder. Vervolgens kunnen we bij groen licht de vervolgstappen gaan nemen.</a:t>
                      </a:r>
                      <a:endParaRPr lang="nl-NL" sz="800" b="0" i="0" u="none" strike="noStrike" dirty="0">
                        <a:solidFill>
                          <a:srgbClr val="000000"/>
                        </a:solidFill>
                        <a:effectLst/>
                        <a:latin typeface="Calibri" panose="020F0502020204030204" pitchFamily="34" charset="0"/>
                      </a:endParaRPr>
                    </a:p>
                  </a:txBody>
                  <a:tcPr marL="6658" marR="6658" marT="6658" marB="0"/>
                </a:tc>
                <a:tc>
                  <a:txBody>
                    <a:bodyPr/>
                    <a:lstStyle/>
                    <a:p>
                      <a:pPr algn="l" fontAlgn="t"/>
                      <a:r>
                        <a:rPr lang="nl-NL" sz="800" u="none" strike="noStrike">
                          <a:effectLst/>
                        </a:rPr>
                        <a:t>Inwoners De Rips</a:t>
                      </a:r>
                      <a:endParaRPr lang="nl-NL" sz="800" b="0" i="0" u="none" strike="noStrike">
                        <a:solidFill>
                          <a:srgbClr val="000000"/>
                        </a:solidFill>
                        <a:effectLst/>
                        <a:latin typeface="Calibri" panose="020F0502020204030204" pitchFamily="34" charset="0"/>
                      </a:endParaRPr>
                    </a:p>
                  </a:txBody>
                  <a:tcPr marL="6658" marR="6658" marT="6658" marB="0"/>
                </a:tc>
                <a:extLst>
                  <a:ext uri="{0D108BD9-81ED-4DB2-BD59-A6C34878D82A}">
                    <a16:rowId xmlns:a16="http://schemas.microsoft.com/office/drawing/2014/main" val="1033846113"/>
                  </a:ext>
                </a:extLst>
              </a:tr>
              <a:tr h="932175">
                <a:tc>
                  <a:txBody>
                    <a:bodyPr/>
                    <a:lstStyle/>
                    <a:p>
                      <a:pPr algn="l" fontAlgn="t"/>
                      <a:r>
                        <a:rPr lang="nl-NL" sz="800" u="none" strike="noStrike" dirty="0">
                          <a:effectLst/>
                        </a:rPr>
                        <a:t>Het speelveldje op de Leeuwerikstraat wordt slecht onderhouden. Het voetbalveld bij de school is een zandbak. Kan hier een </a:t>
                      </a:r>
                      <a:r>
                        <a:rPr lang="nl-NL" sz="800" u="none" strike="noStrike" dirty="0" err="1">
                          <a:effectLst/>
                        </a:rPr>
                        <a:t>pannakooi</a:t>
                      </a:r>
                      <a:r>
                        <a:rPr lang="nl-NL" sz="800" u="none" strike="noStrike" dirty="0">
                          <a:effectLst/>
                        </a:rPr>
                        <a:t>, </a:t>
                      </a:r>
                      <a:r>
                        <a:rPr lang="nl-NL" sz="800" u="none" strike="noStrike" dirty="0" err="1">
                          <a:effectLst/>
                        </a:rPr>
                        <a:t>Cruijf</a:t>
                      </a:r>
                      <a:r>
                        <a:rPr lang="nl-NL" sz="800" u="none" strike="noStrike" dirty="0">
                          <a:effectLst/>
                        </a:rPr>
                        <a:t> court of natuurspeelveldje komen? We willen graag dat de buurt aantrekkelijk blijft om met jonge kinderen hier te (blijven) wonen.</a:t>
                      </a:r>
                      <a:endParaRPr lang="nl-NL" sz="800" b="0" i="0" u="none" strike="noStrike" dirty="0">
                        <a:solidFill>
                          <a:srgbClr val="000000"/>
                        </a:solidFill>
                        <a:effectLst/>
                        <a:latin typeface="Calibri" panose="020F0502020204030204" pitchFamily="34" charset="0"/>
                      </a:endParaRPr>
                    </a:p>
                  </a:txBody>
                  <a:tcPr marL="6658" marR="6658" marT="6658" marB="0"/>
                </a:tc>
                <a:tc>
                  <a:txBody>
                    <a:bodyPr/>
                    <a:lstStyle/>
                    <a:p>
                      <a:pPr algn="l" fontAlgn="t"/>
                      <a:r>
                        <a:rPr lang="nl-NL" sz="800" u="none" strike="noStrike" dirty="0">
                          <a:effectLst/>
                        </a:rPr>
                        <a:t>Inspectie, keuring en (indien nodig) onderhoud vinden op regelmatige basis plaats, alle toestellen in de openbare ruimte zijn opgenomen in het gemeentelijke beheersysteem en inspectieprogramma. Het speelbeleid wordt momenteel geëvalueerd. Na vaststelling van het nieuwe speelbeleid door de raad zal de buurt worden betrokken bij de plannen als De Rips op de planning staat voor renovatie. Indien (onderdelen van) toestellen in de tussentijd niet voldoen, vindt er onderhoud of vervanging plaats om de veiligheid te borgen. Indien er een defect is aan een toestel, graag altijd melden via de Melding Openbare Ruimte: </a:t>
                      </a:r>
                      <a:r>
                        <a:rPr lang="nl-NL" sz="800" u="none" strike="noStrike" dirty="0">
                          <a:effectLst/>
                          <a:hlinkClick r:id="rId3"/>
                        </a:rPr>
                        <a:t>https://www.gemert-bakel.nl/producten/melding-openbare-ruimte</a:t>
                      </a:r>
                      <a:r>
                        <a:rPr lang="nl-NL" sz="800" u="none" strike="noStrike" dirty="0">
                          <a:effectLst/>
                        </a:rPr>
                        <a:t> </a:t>
                      </a:r>
                      <a:r>
                        <a:rPr lang="nl-NL" sz="800" b="0" i="0" u="none" strike="noStrike" dirty="0">
                          <a:solidFill>
                            <a:schemeClr val="tx1"/>
                          </a:solidFill>
                          <a:effectLst/>
                          <a:latin typeface="Arial" panose="020B0604020202020204" pitchFamily="34" charset="0"/>
                          <a:cs typeface="Arial" panose="020B0604020202020204" pitchFamily="34" charset="0"/>
                        </a:rPr>
                        <a:t>Het gras rond het speeltoestel is gesnoeid en het speeltoestel is in de planning opgenomen om regelmatig ‘vrij’ te maaien.</a:t>
                      </a:r>
                    </a:p>
                  </a:txBody>
                  <a:tcPr marL="6658" marR="6658" marT="6658" marB="0"/>
                </a:tc>
                <a:tc>
                  <a:txBody>
                    <a:bodyPr/>
                    <a:lstStyle/>
                    <a:p>
                      <a:pPr algn="l" fontAlgn="t"/>
                      <a:r>
                        <a:rPr lang="nl-NL" sz="800" u="none" strike="noStrike" dirty="0">
                          <a:effectLst/>
                        </a:rPr>
                        <a:t>Gemeente</a:t>
                      </a:r>
                      <a:endParaRPr lang="nl-NL" sz="800" b="0" i="0" u="none" strike="noStrike" dirty="0">
                        <a:solidFill>
                          <a:srgbClr val="000000"/>
                        </a:solidFill>
                        <a:effectLst/>
                        <a:latin typeface="Calibri" panose="020F0502020204030204" pitchFamily="34" charset="0"/>
                      </a:endParaRPr>
                    </a:p>
                  </a:txBody>
                  <a:tcPr marL="6658" marR="6658" marT="6658" marB="0">
                    <a:solidFill>
                      <a:srgbClr val="F7F0E7"/>
                    </a:solidFill>
                  </a:tcPr>
                </a:tc>
                <a:extLst>
                  <a:ext uri="{0D108BD9-81ED-4DB2-BD59-A6C34878D82A}">
                    <a16:rowId xmlns:a16="http://schemas.microsoft.com/office/drawing/2014/main" val="1392062072"/>
                  </a:ext>
                </a:extLst>
              </a:tr>
            </a:tbl>
          </a:graphicData>
        </a:graphic>
      </p:graphicFrame>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p:txBody>
          <a:bodyPr/>
          <a:lstStyle/>
          <a:p>
            <a:r>
              <a:rPr lang="nl-NL" dirty="0"/>
              <a:t>5. Leeuwerikstraat</a:t>
            </a:r>
          </a:p>
        </p:txBody>
      </p:sp>
      <p:pic>
        <p:nvPicPr>
          <p:cNvPr id="5" name="Afbeelding 4" descr="Afbeelding met boom, buiten, plant&#10;&#10;Automatisch gegenereerde beschrijving">
            <a:extLst>
              <a:ext uri="{FF2B5EF4-FFF2-40B4-BE49-F238E27FC236}">
                <a16:creationId xmlns:a16="http://schemas.microsoft.com/office/drawing/2014/main" id="{8C976B45-0165-4C09-A012-A81D1910323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964" r="27950"/>
          <a:stretch/>
        </p:blipFill>
        <p:spPr>
          <a:xfrm rot="5400000">
            <a:off x="1187177" y="4025006"/>
            <a:ext cx="1870961" cy="3415252"/>
          </a:xfrm>
          <a:prstGeom prst="rect">
            <a:avLst/>
          </a:prstGeom>
        </p:spPr>
      </p:pic>
    </p:spTree>
    <p:extLst>
      <p:ext uri="{BB962C8B-B14F-4D97-AF65-F5344CB8AC3E}">
        <p14:creationId xmlns:p14="http://schemas.microsoft.com/office/powerpoint/2010/main" val="1859797886"/>
      </p:ext>
    </p:extLst>
  </p:cSld>
  <p:clrMapOvr>
    <a:masterClrMapping/>
  </p:clrMapOvr>
</p:sld>
</file>

<file path=ppt/theme/theme1.xml><?xml version="1.0" encoding="utf-8"?>
<a:theme xmlns:a="http://schemas.openxmlformats.org/drawingml/2006/main" name="Kantoorthema">
  <a:themeElements>
    <a:clrScheme name="Gemert-Bakel">
      <a:dk1>
        <a:sysClr val="windowText" lastClr="000000"/>
      </a:dk1>
      <a:lt1>
        <a:sysClr val="window" lastClr="FFFFFF"/>
      </a:lt1>
      <a:dk2>
        <a:srgbClr val="FFFFFF"/>
      </a:dk2>
      <a:lt2>
        <a:srgbClr val="808080"/>
      </a:lt2>
      <a:accent1>
        <a:srgbClr val="D4A400"/>
      </a:accent1>
      <a:accent2>
        <a:srgbClr val="002A64"/>
      </a:accent2>
      <a:accent3>
        <a:srgbClr val="D8D8D8"/>
      </a:accent3>
      <a:accent4>
        <a:srgbClr val="000000"/>
      </a:accent4>
      <a:accent5>
        <a:srgbClr val="E6CFAA"/>
      </a:accent5>
      <a:accent6>
        <a:srgbClr val="00255A"/>
      </a:accent6>
      <a:hlink>
        <a:srgbClr val="93117E"/>
      </a:hlink>
      <a:folHlink>
        <a:srgbClr val="002A64"/>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1762</TotalTime>
  <Words>3543</Words>
  <Application>Microsoft Office PowerPoint</Application>
  <PresentationFormat>Diavoorstelling (4:3)</PresentationFormat>
  <Paragraphs>128</Paragraphs>
  <Slides>12</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Arial</vt:lpstr>
      <vt:lpstr>Calibri</vt:lpstr>
      <vt:lpstr>Wingdings</vt:lpstr>
      <vt:lpstr>Kantoorthema</vt:lpstr>
      <vt:lpstr>Kijk in de Wijk De Rips</vt:lpstr>
      <vt:lpstr>Planning/route</vt:lpstr>
      <vt:lpstr>1. D’n Eik</vt:lpstr>
      <vt:lpstr>2. Ripsestraat</vt:lpstr>
      <vt:lpstr>2. Ripsestraat (vervolg)</vt:lpstr>
      <vt:lpstr>3. Patrijsstraat</vt:lpstr>
      <vt:lpstr>3. Patrijsstraat (vervolg)</vt:lpstr>
      <vt:lpstr>4. Blaarpeelweg</vt:lpstr>
      <vt:lpstr>5. Leeuwerikstraat</vt:lpstr>
      <vt:lpstr>5. Leeuwerikstraat (vervolg)</vt:lpstr>
      <vt:lpstr>6. Meester Hertsigstraat</vt:lpstr>
      <vt:lpstr>+ Extra zaken</vt:lpstr>
    </vt:vector>
  </TitlesOfParts>
  <Company>Opus 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Algemeen</dc:title>
  <dc:creator>Laudij, Claire</dc:creator>
  <cp:lastModifiedBy>Laudij, Claire</cp:lastModifiedBy>
  <cp:revision>79</cp:revision>
  <cp:lastPrinted>2022-05-09T13:39:32Z</cp:lastPrinted>
  <dcterms:created xsi:type="dcterms:W3CDTF">2022-04-04T14:52:40Z</dcterms:created>
  <dcterms:modified xsi:type="dcterms:W3CDTF">2022-11-15T14:21:09Z</dcterms:modified>
</cp:coreProperties>
</file>