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0" r:id="rId2"/>
    <p:sldId id="278" r:id="rId3"/>
    <p:sldId id="271" r:id="rId4"/>
    <p:sldId id="288" r:id="rId5"/>
    <p:sldId id="289" r:id="rId6"/>
    <p:sldId id="290" r:id="rId7"/>
    <p:sldId id="291" r:id="rId8"/>
    <p:sldId id="292" r:id="rId9"/>
    <p:sldId id="294" r:id="rId10"/>
  </p:sldIdLst>
  <p:sldSz cx="9144000" cy="6858000" type="screen4x3"/>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6">
          <p15:clr>
            <a:srgbClr val="A4A3A4"/>
          </p15:clr>
        </p15:guide>
        <p15:guide id="2" pos="772">
          <p15:clr>
            <a:srgbClr val="A4A3A4"/>
          </p15:clr>
        </p15:guide>
        <p15:guide id="3" pos="4114">
          <p15:clr>
            <a:srgbClr val="A4A3A4"/>
          </p15:clr>
        </p15:guide>
        <p15:guide id="4" pos="5404">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8" autoAdjust="0"/>
    <p:restoredTop sz="94704" autoAdjust="0"/>
  </p:normalViewPr>
  <p:slideViewPr>
    <p:cSldViewPr>
      <p:cViewPr varScale="1">
        <p:scale>
          <a:sx n="114" d="100"/>
          <a:sy n="114" d="100"/>
        </p:scale>
        <p:origin x="1608" y="120"/>
      </p:cViewPr>
      <p:guideLst>
        <p:guide orient="horz" pos="4026"/>
        <p:guide pos="772"/>
        <p:guide pos="4114"/>
        <p:guide pos="5404"/>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5" d="100"/>
          <a:sy n="75" d="100"/>
        </p:scale>
        <p:origin x="-2914" y="-8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095"/>
            <a:ext cx="6797675" cy="883763"/>
          </a:xfrm>
          <a:prstGeom prst="rect">
            <a:avLst/>
          </a:prstGeom>
        </p:spPr>
      </p:pic>
      <p:sp>
        <p:nvSpPr>
          <p:cNvPr id="2" name="Tijdelijke aanduiding voor koptekst 1"/>
          <p:cNvSpPr>
            <a:spLocks noGrp="1"/>
          </p:cNvSpPr>
          <p:nvPr>
            <p:ph type="hdr" sz="quarter"/>
          </p:nvPr>
        </p:nvSpPr>
        <p:spPr>
          <a:xfrm>
            <a:off x="0" y="0"/>
            <a:ext cx="2945659" cy="493633"/>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sz="quarter" idx="1"/>
          </p:nvPr>
        </p:nvSpPr>
        <p:spPr>
          <a:xfrm>
            <a:off x="2990732" y="0"/>
            <a:ext cx="1829703" cy="493633"/>
          </a:xfrm>
          <a:prstGeom prst="rect">
            <a:avLst/>
          </a:prstGeom>
        </p:spPr>
        <p:txBody>
          <a:bodyPr vert="horz" lIns="96661" tIns="48331" rIns="96661" bIns="48331" rtlCol="0"/>
          <a:lstStyle>
            <a:lvl1pPr algn="r">
              <a:defRPr sz="1300"/>
            </a:lvl1pPr>
          </a:lstStyle>
          <a:p>
            <a:fld id="{A883D307-CC89-4381-A147-580696AAA1F0}" type="datetimeFigureOut">
              <a:rPr lang="nl-NL" smtClean="0"/>
              <a:t>3-1-2023</a:t>
            </a:fld>
            <a:endParaRPr lang="nl-NL"/>
          </a:p>
        </p:txBody>
      </p:sp>
      <p:sp>
        <p:nvSpPr>
          <p:cNvPr id="4" name="Tijdelijke aanduiding voor voettekst 3"/>
          <p:cNvSpPr>
            <a:spLocks noGrp="1"/>
          </p:cNvSpPr>
          <p:nvPr>
            <p:ph type="ftr" sz="quarter" idx="2"/>
          </p:nvPr>
        </p:nvSpPr>
        <p:spPr>
          <a:xfrm>
            <a:off x="0" y="9377317"/>
            <a:ext cx="2945659" cy="493633"/>
          </a:xfrm>
          <a:prstGeom prst="rect">
            <a:avLst/>
          </a:prstGeom>
        </p:spPr>
        <p:txBody>
          <a:bodyPr vert="horz" lIns="96661" tIns="48331" rIns="96661" bIns="48331"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850444" y="9377317"/>
            <a:ext cx="2945659" cy="493633"/>
          </a:xfrm>
          <a:prstGeom prst="rect">
            <a:avLst/>
          </a:prstGeom>
        </p:spPr>
        <p:txBody>
          <a:bodyPr vert="horz" lIns="96661" tIns="48331" rIns="96661" bIns="48331" rtlCol="0" anchor="b"/>
          <a:lstStyle>
            <a:lvl1pPr algn="r">
              <a:defRPr sz="1300"/>
            </a:lvl1pPr>
          </a:lstStyle>
          <a:p>
            <a:fld id="{6EA1E43B-50A1-47B2-B992-2A06D54A6974}" type="slidenum">
              <a:rPr lang="nl-NL" smtClean="0"/>
              <a:t>‹nr.›</a:t>
            </a:fld>
            <a:endParaRPr lang="nl-NL"/>
          </a:p>
        </p:txBody>
      </p:sp>
    </p:spTree>
    <p:extLst>
      <p:ext uri="{BB962C8B-B14F-4D97-AF65-F5344CB8AC3E}">
        <p14:creationId xmlns:p14="http://schemas.microsoft.com/office/powerpoint/2010/main" val="350518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633"/>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idx="1"/>
          </p:nvPr>
        </p:nvSpPr>
        <p:spPr>
          <a:xfrm>
            <a:off x="3850444" y="0"/>
            <a:ext cx="2945659" cy="493633"/>
          </a:xfrm>
          <a:prstGeom prst="rect">
            <a:avLst/>
          </a:prstGeom>
        </p:spPr>
        <p:txBody>
          <a:bodyPr vert="horz" lIns="96661" tIns="48331" rIns="96661" bIns="48331" rtlCol="0"/>
          <a:lstStyle>
            <a:lvl1pPr algn="r">
              <a:defRPr sz="1300"/>
            </a:lvl1pPr>
          </a:lstStyle>
          <a:p>
            <a:fld id="{F460D43D-3E90-4D7B-BF52-77A44CCCA16E}" type="datetimeFigureOut">
              <a:rPr lang="nl-NL" smtClean="0"/>
              <a:t>3-1-2023</a:t>
            </a:fld>
            <a:endParaRPr lang="nl-NL"/>
          </a:p>
        </p:txBody>
      </p:sp>
      <p:sp>
        <p:nvSpPr>
          <p:cNvPr id="4" name="Tijdelijke aanduiding voor dia-afbeelding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6661" tIns="48331" rIns="96661" bIns="48331" rtlCol="0" anchor="ctr"/>
          <a:lstStyle/>
          <a:p>
            <a:endParaRPr lang="nl-NL"/>
          </a:p>
        </p:txBody>
      </p:sp>
      <p:sp>
        <p:nvSpPr>
          <p:cNvPr id="5" name="Tijdelijke aanduiding voor notities 4"/>
          <p:cNvSpPr>
            <a:spLocks noGrp="1"/>
          </p:cNvSpPr>
          <p:nvPr>
            <p:ph type="body" sz="quarter" idx="3"/>
          </p:nvPr>
        </p:nvSpPr>
        <p:spPr>
          <a:xfrm>
            <a:off x="679768" y="4689515"/>
            <a:ext cx="5438140" cy="4442698"/>
          </a:xfrm>
          <a:prstGeom prst="rect">
            <a:avLst/>
          </a:prstGeom>
        </p:spPr>
        <p:txBody>
          <a:bodyPr vert="horz" lIns="96661" tIns="48331" rIns="96661" bIns="48331"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3633"/>
          </a:xfrm>
          <a:prstGeom prst="rect">
            <a:avLst/>
          </a:prstGeom>
        </p:spPr>
        <p:txBody>
          <a:bodyPr vert="horz" lIns="96661" tIns="48331" rIns="96661" bIns="4833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50444" y="9377317"/>
            <a:ext cx="2945659" cy="493633"/>
          </a:xfrm>
          <a:prstGeom prst="rect">
            <a:avLst/>
          </a:prstGeom>
        </p:spPr>
        <p:txBody>
          <a:bodyPr vert="horz" lIns="96661" tIns="48331" rIns="96661" bIns="48331" rtlCol="0" anchor="b"/>
          <a:lstStyle>
            <a:lvl1pPr algn="r">
              <a:defRPr sz="1300"/>
            </a:lvl1pPr>
          </a:lstStyle>
          <a:p>
            <a:fld id="{8014A283-C885-4A37-96E9-FA2E14C0F484}" type="slidenum">
              <a:rPr lang="nl-NL" smtClean="0"/>
              <a:t>‹nr.›</a:t>
            </a:fld>
            <a:endParaRPr lang="nl-NL"/>
          </a:p>
        </p:txBody>
      </p:sp>
    </p:spTree>
    <p:extLst>
      <p:ext uri="{BB962C8B-B14F-4D97-AF65-F5344CB8AC3E}">
        <p14:creationId xmlns:p14="http://schemas.microsoft.com/office/powerpoint/2010/main" val="81937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227584" y="2180456"/>
            <a:ext cx="6659116" cy="1752600"/>
          </a:xfrm>
        </p:spPr>
        <p:txBody>
          <a:bodyPr>
            <a:normAutofit/>
          </a:bodyPr>
          <a:lstStyle>
            <a:lvl1pPr marL="0" indent="0" algn="ctr">
              <a:buNone/>
              <a:defRPr sz="2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datum 3"/>
          <p:cNvSpPr>
            <a:spLocks noGrp="1"/>
          </p:cNvSpPr>
          <p:nvPr>
            <p:ph type="dt" sz="half" idx="10"/>
          </p:nvPr>
        </p:nvSpPr>
        <p:spPr/>
        <p:txBody>
          <a:bodyPr/>
          <a:lstStyle/>
          <a:p>
            <a:fld id="{9ACDF8CE-CFCC-4D57-9CD3-F744E6482B49}" type="datetimeFigureOut">
              <a:rPr lang="nl-NL" smtClean="0"/>
              <a:t>3-1-2023</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
        <p:nvSpPr>
          <p:cNvPr id="12" name="Tijdelijke aanduiding voor titel 1"/>
          <p:cNvSpPr>
            <a:spLocks noGrp="1"/>
          </p:cNvSpPr>
          <p:nvPr>
            <p:ph type="title"/>
          </p:nvPr>
        </p:nvSpPr>
        <p:spPr>
          <a:xfrm>
            <a:off x="457200" y="38100"/>
            <a:ext cx="5627688" cy="902970"/>
          </a:xfrm>
          <a:prstGeom prst="rect">
            <a:avLst/>
          </a:prstGeom>
        </p:spPr>
        <p:txBody>
          <a:bodyPr vert="horz" lIns="91440" tIns="45720" rIns="91440" bIns="45720" rtlCol="0" anchor="ctr">
            <a:noAutofit/>
          </a:bodyPr>
          <a:lstStyle/>
          <a:p>
            <a:r>
              <a:rPr lang="nl-NL"/>
              <a:t>Klik om stijl te bewerken</a:t>
            </a:r>
            <a:endParaRPr lang="nl-NL" dirty="0"/>
          </a:p>
        </p:txBody>
      </p:sp>
    </p:spTree>
    <p:extLst>
      <p:ext uri="{BB962C8B-B14F-4D97-AF65-F5344CB8AC3E}">
        <p14:creationId xmlns:p14="http://schemas.microsoft.com/office/powerpoint/2010/main" val="7654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4800600"/>
            <a:ext cx="8121600" cy="566738"/>
          </a:xfrm>
        </p:spPr>
        <p:txBody>
          <a:bodyPr anchor="b"/>
          <a:lstStyle>
            <a:lvl1pPr algn="l">
              <a:defRPr sz="2000" b="1">
                <a:solidFill>
                  <a:schemeClr val="tx1"/>
                </a:solidFill>
              </a:defRPr>
            </a:lvl1pPr>
          </a:lstStyle>
          <a:p>
            <a:r>
              <a:rPr lang="nl-NL"/>
              <a:t>Klik om stijl te bewerken</a:t>
            </a:r>
          </a:p>
        </p:txBody>
      </p:sp>
      <p:sp>
        <p:nvSpPr>
          <p:cNvPr id="3" name="Tijdelijke aanduiding voor afbeelding 2"/>
          <p:cNvSpPr>
            <a:spLocks noGrp="1"/>
          </p:cNvSpPr>
          <p:nvPr>
            <p:ph type="pic" idx="1"/>
          </p:nvPr>
        </p:nvSpPr>
        <p:spPr>
          <a:xfrm>
            <a:off x="457200" y="1340767"/>
            <a:ext cx="8121600" cy="33868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457200" y="5367338"/>
            <a:ext cx="8121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3-1-2023</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82441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ACDF8CE-CFCC-4D57-9CD3-F744E6482B49}" type="datetimeFigureOut">
              <a:rPr lang="nl-NL" smtClean="0"/>
              <a:t>3-1-2023</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208633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a:xfrm>
            <a:off x="457200" y="1268759"/>
            <a:ext cx="5698976" cy="511486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a:xfrm>
            <a:off x="457200" y="6448251"/>
            <a:ext cx="2133600" cy="365125"/>
          </a:xfrm>
        </p:spPr>
        <p:txBody>
          <a:bodyPr/>
          <a:lstStyle/>
          <a:p>
            <a:fld id="{9ACDF8CE-CFCC-4D57-9CD3-F744E6482B49}" type="datetimeFigureOut">
              <a:rPr lang="nl-NL" smtClean="0"/>
              <a:t>3-1-2023</a:t>
            </a:fld>
            <a:endParaRPr lang="nl-NL"/>
          </a:p>
        </p:txBody>
      </p:sp>
      <p:sp>
        <p:nvSpPr>
          <p:cNvPr id="6" name="Tijdelijke aanduiding voor dianummer 5"/>
          <p:cNvSpPr>
            <a:spLocks noGrp="1"/>
          </p:cNvSpPr>
          <p:nvPr>
            <p:ph type="sldNum" sz="quarter" idx="12"/>
          </p:nvPr>
        </p:nvSpPr>
        <p:spPr>
          <a:xfrm>
            <a:off x="4022576" y="6448251"/>
            <a:ext cx="2133600" cy="365125"/>
          </a:xfrm>
        </p:spPr>
        <p:txBody>
          <a:bodyPr/>
          <a:lstStyle/>
          <a:p>
            <a:fld id="{9209DAE4-BFAB-4294-A099-1DA8C75FCCD7}" type="slidenum">
              <a:rPr lang="nl-NL" smtClean="0"/>
              <a:t>‹nr.›</a:t>
            </a:fld>
            <a:endParaRPr lang="nl-NL"/>
          </a:p>
        </p:txBody>
      </p:sp>
      <p:sp>
        <p:nvSpPr>
          <p:cNvPr id="12" name="Tijdelijke aanduiding voor afbeelding 11"/>
          <p:cNvSpPr>
            <a:spLocks noGrp="1"/>
          </p:cNvSpPr>
          <p:nvPr>
            <p:ph type="pic" sz="quarter" idx="13"/>
          </p:nvPr>
        </p:nvSpPr>
        <p:spPr>
          <a:xfrm>
            <a:off x="6530975" y="1079500"/>
            <a:ext cx="2046288" cy="1314000"/>
          </a:xfrm>
        </p:spPr>
        <p:txBody>
          <a:bodyPr>
            <a:normAutofit/>
          </a:bodyPr>
          <a:lstStyle>
            <a:lvl1pPr>
              <a:defRPr sz="1400"/>
            </a:lvl1pPr>
          </a:lstStyle>
          <a:p>
            <a:r>
              <a:rPr lang="nl-NL"/>
              <a:t>Klik op het pictogram als u een afbeelding wilt toevoegen</a:t>
            </a:r>
            <a:endParaRPr lang="nl-NL" dirty="0"/>
          </a:p>
        </p:txBody>
      </p:sp>
      <p:sp>
        <p:nvSpPr>
          <p:cNvPr id="13" name="Tijdelijke aanduiding voor afbeelding 11"/>
          <p:cNvSpPr>
            <a:spLocks noGrp="1"/>
          </p:cNvSpPr>
          <p:nvPr>
            <p:ph type="pic" sz="quarter" idx="14"/>
          </p:nvPr>
        </p:nvSpPr>
        <p:spPr>
          <a:xfrm>
            <a:off x="6530975" y="2398487"/>
            <a:ext cx="2046288" cy="1314000"/>
          </a:xfrm>
        </p:spPr>
        <p:txBody>
          <a:bodyPr>
            <a:normAutofit/>
          </a:bodyPr>
          <a:lstStyle>
            <a:lvl1pPr>
              <a:defRPr sz="1400"/>
            </a:lvl1pPr>
          </a:lstStyle>
          <a:p>
            <a:r>
              <a:rPr lang="nl-NL"/>
              <a:t>Klik op het pictogram als u een afbeelding wilt toevoegen</a:t>
            </a:r>
            <a:endParaRPr lang="nl-NL" dirty="0"/>
          </a:p>
        </p:txBody>
      </p:sp>
      <p:sp>
        <p:nvSpPr>
          <p:cNvPr id="14" name="Tijdelijke aanduiding voor afbeelding 11"/>
          <p:cNvSpPr>
            <a:spLocks noGrp="1"/>
          </p:cNvSpPr>
          <p:nvPr>
            <p:ph type="pic" sz="quarter" idx="15"/>
          </p:nvPr>
        </p:nvSpPr>
        <p:spPr>
          <a:xfrm>
            <a:off x="6530975" y="3718739"/>
            <a:ext cx="2046288" cy="1314000"/>
          </a:xfrm>
        </p:spPr>
        <p:txBody>
          <a:bodyPr>
            <a:normAutofit/>
          </a:bodyPr>
          <a:lstStyle>
            <a:lvl1pPr>
              <a:defRPr sz="1400"/>
            </a:lvl1pPr>
          </a:lstStyle>
          <a:p>
            <a:r>
              <a:rPr lang="nl-NL"/>
              <a:t>Klik op het pictogram als u een afbeelding wilt toevoegen</a:t>
            </a:r>
            <a:endParaRPr lang="nl-NL" dirty="0"/>
          </a:p>
        </p:txBody>
      </p:sp>
      <p:sp>
        <p:nvSpPr>
          <p:cNvPr id="15" name="Tijdelijke aanduiding voor afbeelding 11"/>
          <p:cNvSpPr>
            <a:spLocks noGrp="1"/>
          </p:cNvSpPr>
          <p:nvPr>
            <p:ph type="pic" sz="quarter" idx="16"/>
          </p:nvPr>
        </p:nvSpPr>
        <p:spPr>
          <a:xfrm>
            <a:off x="6530975" y="5036574"/>
            <a:ext cx="2046288" cy="131400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00357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3-1-2023</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72027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57200" y="1484784"/>
            <a:ext cx="4040188" cy="7569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225420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645025" y="1484784"/>
            <a:ext cx="4041775" cy="7569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025" y="225420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9ACDF8CE-CFCC-4D57-9CD3-F744E6482B49}" type="datetimeFigureOut">
              <a:rPr lang="nl-NL" smtClean="0"/>
              <a:t>3-1-2023</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263039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nl-NL"/>
              <a:t>Klik om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9ACDF8CE-CFCC-4D57-9CD3-F744E6482B49}" type="datetimeFigureOut">
              <a:rPr lang="nl-NL" smtClean="0"/>
              <a:t>3-1-2023</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88251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9ACDF8CE-CFCC-4D57-9CD3-F744E6482B49}" type="datetimeFigureOut">
              <a:rPr lang="nl-NL" smtClean="0"/>
              <a:t>3-1-2023</a:t>
            </a:fld>
            <a:endParaRPr lang="nl-NL"/>
          </a:p>
        </p:txBody>
      </p:sp>
      <p:sp>
        <p:nvSpPr>
          <p:cNvPr id="5" name="Tijdelijke aanduiding voor dianummer 4"/>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71163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ACDF8CE-CFCC-4D57-9CD3-F744E6482B49}" type="datetimeFigureOut">
              <a:rPr lang="nl-NL" smtClean="0"/>
              <a:t>3-1-2023</a:t>
            </a:fld>
            <a:endParaRPr lang="nl-NL"/>
          </a:p>
        </p:txBody>
      </p:sp>
      <p:sp>
        <p:nvSpPr>
          <p:cNvPr id="4" name="Tijdelijke aanduiding voor dianummer 3"/>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40543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602000"/>
            <a:ext cx="3008313" cy="1162050"/>
          </a:xfrm>
        </p:spPr>
        <p:txBody>
          <a:bodyPr anchor="b"/>
          <a:lstStyle>
            <a:lvl1pPr algn="l">
              <a:defRPr sz="2000" b="1">
                <a:solidFill>
                  <a:schemeClr val="tx1"/>
                </a:solidFill>
              </a:defRPr>
            </a:lvl1pPr>
          </a:lstStyle>
          <a:p>
            <a:r>
              <a:rPr lang="nl-NL"/>
              <a:t>Klik om stijl te bewerken</a:t>
            </a:r>
            <a:endParaRPr lang="nl-NL" dirty="0"/>
          </a:p>
        </p:txBody>
      </p:sp>
      <p:sp>
        <p:nvSpPr>
          <p:cNvPr id="3" name="Tijdelijke aanduiding voor inhoud 2"/>
          <p:cNvSpPr>
            <a:spLocks noGrp="1"/>
          </p:cNvSpPr>
          <p:nvPr>
            <p:ph idx="1"/>
          </p:nvPr>
        </p:nvSpPr>
        <p:spPr>
          <a:xfrm>
            <a:off x="3575050" y="1602000"/>
            <a:ext cx="5111750" cy="45343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457200" y="2780929"/>
            <a:ext cx="3008313" cy="33452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3-1-2023</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99781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Logo GB"/>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 y="-4"/>
            <a:ext cx="9144000" cy="1091382"/>
          </a:xfrm>
          <a:prstGeom prst="rect">
            <a:avLst/>
          </a:prstGeom>
        </p:spPr>
      </p:pic>
      <p:sp>
        <p:nvSpPr>
          <p:cNvPr id="3" name="Tijdelijke aanduiding voor tekst 2"/>
          <p:cNvSpPr>
            <a:spLocks noGrp="1"/>
          </p:cNvSpPr>
          <p:nvPr>
            <p:ph type="body" idx="1"/>
          </p:nvPr>
        </p:nvSpPr>
        <p:spPr>
          <a:xfrm>
            <a:off x="457200" y="1600200"/>
            <a:ext cx="8122920" cy="4525963"/>
          </a:xfrm>
          <a:prstGeom prst="rect">
            <a:avLst/>
          </a:prstGeom>
        </p:spPr>
        <p:txBody>
          <a:bodyPr vert="horz" lIns="91440" tIns="45720" rIns="91440" bIns="45720" rtlCol="0">
            <a:normAutofit/>
          </a:bodyPr>
          <a:lstStyle/>
          <a:p>
            <a:pPr lvl="0"/>
            <a:r>
              <a:rPr lang="nl-NL" dirty="0"/>
              <a:t>Niveau 1</a:t>
            </a:r>
          </a:p>
          <a:p>
            <a:pPr lvl="1"/>
            <a:r>
              <a:rPr lang="nl-NL" dirty="0"/>
              <a:t>Niveau 2 </a:t>
            </a:r>
          </a:p>
          <a:p>
            <a:pPr lvl="2"/>
            <a:r>
              <a:rPr lang="nl-NL" dirty="0"/>
              <a:t>Niveau 3</a:t>
            </a:r>
          </a:p>
          <a:p>
            <a:pPr lvl="3"/>
            <a:r>
              <a:rPr lang="nl-NL" dirty="0"/>
              <a:t>Niveau 4</a:t>
            </a:r>
          </a:p>
          <a:p>
            <a:pPr lvl="4"/>
            <a:r>
              <a:rPr lang="nl-NL" dirty="0"/>
              <a:t>Niveau 5</a:t>
            </a:r>
          </a:p>
        </p:txBody>
      </p:sp>
      <p:sp>
        <p:nvSpPr>
          <p:cNvPr id="2" name="Tijdelijke aanduiding voor titel 1"/>
          <p:cNvSpPr>
            <a:spLocks noGrp="1"/>
          </p:cNvSpPr>
          <p:nvPr>
            <p:ph type="title"/>
          </p:nvPr>
        </p:nvSpPr>
        <p:spPr>
          <a:xfrm>
            <a:off x="457200" y="38100"/>
            <a:ext cx="5627688" cy="902970"/>
          </a:xfrm>
          <a:prstGeom prst="rect">
            <a:avLst/>
          </a:prstGeom>
        </p:spPr>
        <p:txBody>
          <a:bodyPr vert="horz" lIns="91440" tIns="45720" rIns="91440" bIns="45720" rtlCol="0" anchor="ctr">
            <a:noAutofit/>
          </a:bodyPr>
          <a:lstStyle/>
          <a:p>
            <a:r>
              <a:rPr lang="nl-NL" dirty="0"/>
              <a:t>Klik om de stijl te bewerken</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DF8CE-CFCC-4D57-9CD3-F744E6482B49}" type="datetimeFigureOut">
              <a:rPr lang="nl-NL" smtClean="0"/>
              <a:t>3-1-2023</a:t>
            </a:fld>
            <a:endParaRPr lang="nl-NL"/>
          </a:p>
        </p:txBody>
      </p:sp>
      <p:sp>
        <p:nvSpPr>
          <p:cNvPr id="6" name="Tijdelijke aanduiding voor dianummer 5"/>
          <p:cNvSpPr>
            <a:spLocks noGrp="1"/>
          </p:cNvSpPr>
          <p:nvPr>
            <p:ph type="sldNum" sz="quarter" idx="4"/>
          </p:nvPr>
        </p:nvSpPr>
        <p:spPr>
          <a:xfrm>
            <a:off x="327585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9DAE4-BFAB-4294-A099-1DA8C75FCCD7}" type="slidenum">
              <a:rPr lang="nl-NL" smtClean="0"/>
              <a:t>‹nr.›</a:t>
            </a:fld>
            <a:endParaRPr lang="nl-NL"/>
          </a:p>
        </p:txBody>
      </p:sp>
    </p:spTree>
    <p:extLst>
      <p:ext uri="{BB962C8B-B14F-4D97-AF65-F5344CB8AC3E}">
        <p14:creationId xmlns:p14="http://schemas.microsoft.com/office/powerpoint/2010/main" val="383644648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2" r:id="rId4"/>
    <p:sldLayoutId id="2147483653" r:id="rId5"/>
    <p:sldLayoutId id="2147483651" r:id="rId6"/>
    <p:sldLayoutId id="2147483654" r:id="rId7"/>
    <p:sldLayoutId id="2147483655" r:id="rId8"/>
    <p:sldLayoutId id="2147483656" r:id="rId9"/>
    <p:sldLayoutId id="2147483657" r:id="rId10"/>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lang="nl-NL" sz="32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s://www.gemert-bakel.nl/melding-openbare-ruimte"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www.gemert-bakel.nl/melding-openbare-ruimte"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www.gemert-bakel.nl/melding-openbare-ruimte"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s://www.landvandepeel.nl/nl/routes?search=Handel&amp;order=desc"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AA69CCED-63A1-40A9-B4D2-6FC66B032771}"/>
              </a:ext>
            </a:extLst>
          </p:cNvPr>
          <p:cNvSpPr>
            <a:spLocks noGrp="1"/>
          </p:cNvSpPr>
          <p:nvPr>
            <p:ph type="subTitle" idx="1"/>
          </p:nvPr>
        </p:nvSpPr>
        <p:spPr>
          <a:xfrm>
            <a:off x="1227584" y="1628800"/>
            <a:ext cx="6659116" cy="5191100"/>
          </a:xfrm>
        </p:spPr>
        <p:txBody>
          <a:bodyPr>
            <a:normAutofit fontScale="62500" lnSpcReduction="20000"/>
          </a:bodyPr>
          <a:lstStyle/>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r>
              <a:rPr lang="nl-NL" sz="2900" dirty="0">
                <a:solidFill>
                  <a:schemeClr val="accent2"/>
                </a:solidFill>
              </a:rPr>
              <a:t>13 september 18.30-20.00 uur</a:t>
            </a:r>
          </a:p>
          <a:p>
            <a:endParaRPr lang="nl-NL" dirty="0">
              <a:solidFill>
                <a:schemeClr val="accent2"/>
              </a:solidFill>
            </a:endParaRPr>
          </a:p>
          <a:p>
            <a:r>
              <a:rPr lang="nl-NL" dirty="0">
                <a:solidFill>
                  <a:schemeClr val="accent2"/>
                </a:solidFill>
              </a:rPr>
              <a:t>Terugkoppeling</a:t>
            </a:r>
          </a:p>
          <a:p>
            <a:r>
              <a:rPr lang="nl-NL" sz="1700" b="0" dirty="0">
                <a:solidFill>
                  <a:schemeClr val="accent2"/>
                </a:solidFill>
              </a:rPr>
              <a:t>Verslag: 3</a:t>
            </a:r>
          </a:p>
          <a:p>
            <a:r>
              <a:rPr lang="nl-NL" sz="1700" b="0" dirty="0">
                <a:solidFill>
                  <a:schemeClr val="accent2"/>
                </a:solidFill>
              </a:rPr>
              <a:t>Datum verslag: 3 januari 2023</a:t>
            </a:r>
          </a:p>
          <a:p>
            <a:r>
              <a:rPr lang="nl-NL" sz="1700" b="0" dirty="0">
                <a:solidFill>
                  <a:schemeClr val="accent2"/>
                </a:solidFill>
              </a:rPr>
              <a:t>Zaaknummer: 5664-2022</a:t>
            </a:r>
          </a:p>
          <a:p>
            <a:endParaRPr lang="nl-NL" sz="1700" b="0" dirty="0">
              <a:solidFill>
                <a:schemeClr val="accent2"/>
              </a:solidFill>
            </a:endParaRPr>
          </a:p>
          <a:p>
            <a:r>
              <a:rPr lang="nl-NL" sz="1600" b="0" dirty="0">
                <a:solidFill>
                  <a:schemeClr val="accent2"/>
                </a:solidFill>
              </a:rPr>
              <a:t>Aanwezigen: Hanneke Coppens (wethouder openbaar beheer), Enrico Frauenfelder (BOA), Claire Laudij (beleidsmedewerker openbaar beheer), Martijn de Greef (vakspecialist groen), Bas Jansen (vakspecialist wegen), Jens </a:t>
            </a:r>
            <a:r>
              <a:rPr lang="nl-NL" sz="1600" b="0" dirty="0" err="1">
                <a:solidFill>
                  <a:schemeClr val="accent2"/>
                </a:solidFill>
              </a:rPr>
              <a:t>Kanters</a:t>
            </a:r>
            <a:r>
              <a:rPr lang="nl-NL" sz="1600" b="0" dirty="0">
                <a:solidFill>
                  <a:schemeClr val="accent2"/>
                </a:solidFill>
              </a:rPr>
              <a:t> (wijkagent Handel), Court Smulders (beleidsmedewerker verkeer), belangstellenden gemeente Gemert-Bakel, inwoners Handel</a:t>
            </a:r>
          </a:p>
        </p:txBody>
      </p:sp>
      <p:sp>
        <p:nvSpPr>
          <p:cNvPr id="5" name="Titel 1">
            <a:extLst>
              <a:ext uri="{FF2B5EF4-FFF2-40B4-BE49-F238E27FC236}">
                <a16:creationId xmlns:a16="http://schemas.microsoft.com/office/drawing/2014/main" id="{D8D38434-BDC4-4B98-9F03-FB996E399017}"/>
              </a:ext>
            </a:extLst>
          </p:cNvPr>
          <p:cNvSpPr>
            <a:spLocks noGrp="1"/>
          </p:cNvSpPr>
          <p:nvPr>
            <p:ph type="title"/>
          </p:nvPr>
        </p:nvSpPr>
        <p:spPr>
          <a:xfrm>
            <a:off x="457200" y="38100"/>
            <a:ext cx="5627688" cy="902970"/>
          </a:xfrm>
        </p:spPr>
        <p:txBody>
          <a:bodyPr/>
          <a:lstStyle/>
          <a:p>
            <a:r>
              <a:rPr lang="nl-NL" b="1" dirty="0">
                <a:solidFill>
                  <a:schemeClr val="accent2"/>
                </a:solidFill>
              </a:rPr>
              <a:t>Kijk in de Wijk Handel</a:t>
            </a:r>
          </a:p>
        </p:txBody>
      </p:sp>
      <p:pic>
        <p:nvPicPr>
          <p:cNvPr id="6" name="Afbeelding 5" descr="Afbeelding met boom, persoon, buiten, mensen&#10;&#10;Automatisch gegenereerde beschrijving">
            <a:extLst>
              <a:ext uri="{FF2B5EF4-FFF2-40B4-BE49-F238E27FC236}">
                <a16:creationId xmlns:a16="http://schemas.microsoft.com/office/drawing/2014/main" id="{B28BDEFF-1123-4B7C-AAC2-0D57877304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1412776"/>
            <a:ext cx="5472608" cy="3081893"/>
          </a:xfrm>
          <a:prstGeom prst="rect">
            <a:avLst/>
          </a:prstGeom>
        </p:spPr>
      </p:pic>
    </p:spTree>
    <p:extLst>
      <p:ext uri="{BB962C8B-B14F-4D97-AF65-F5344CB8AC3E}">
        <p14:creationId xmlns:p14="http://schemas.microsoft.com/office/powerpoint/2010/main" val="106612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66DB31-BA00-4476-9A20-17CF54930020}"/>
              </a:ext>
            </a:extLst>
          </p:cNvPr>
          <p:cNvSpPr>
            <a:spLocks noGrp="1"/>
          </p:cNvSpPr>
          <p:nvPr>
            <p:ph type="title"/>
          </p:nvPr>
        </p:nvSpPr>
        <p:spPr/>
        <p:txBody>
          <a:bodyPr/>
          <a:lstStyle/>
          <a:p>
            <a:r>
              <a:rPr lang="nl-NL" dirty="0"/>
              <a:t>Planning/route</a:t>
            </a:r>
          </a:p>
        </p:txBody>
      </p:sp>
      <p:pic>
        <p:nvPicPr>
          <p:cNvPr id="5" name="Afbeelding 4">
            <a:extLst>
              <a:ext uri="{FF2B5EF4-FFF2-40B4-BE49-F238E27FC236}">
                <a16:creationId xmlns:a16="http://schemas.microsoft.com/office/drawing/2014/main" id="{13F368ED-DE12-4EC2-BD26-B45994CE3C4B}"/>
              </a:ext>
            </a:extLst>
          </p:cNvPr>
          <p:cNvPicPr>
            <a:picLocks noChangeAspect="1"/>
          </p:cNvPicPr>
          <p:nvPr/>
        </p:nvPicPr>
        <p:blipFill>
          <a:blip r:embed="rId2"/>
          <a:stretch>
            <a:fillRect/>
          </a:stretch>
        </p:blipFill>
        <p:spPr>
          <a:xfrm>
            <a:off x="479560" y="1333048"/>
            <a:ext cx="7836855" cy="5164412"/>
          </a:xfrm>
          <a:prstGeom prst="rect">
            <a:avLst/>
          </a:prstGeom>
        </p:spPr>
      </p:pic>
    </p:spTree>
    <p:extLst>
      <p:ext uri="{BB962C8B-B14F-4D97-AF65-F5344CB8AC3E}">
        <p14:creationId xmlns:p14="http://schemas.microsoft.com/office/powerpoint/2010/main" val="415072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6059016" cy="902970"/>
          </a:xfrm>
        </p:spPr>
        <p:txBody>
          <a:bodyPr/>
          <a:lstStyle/>
          <a:p>
            <a:r>
              <a:rPr lang="nl-NL" dirty="0"/>
              <a:t>1. Onze Lieve </a:t>
            </a:r>
            <a:r>
              <a:rPr lang="nl-NL" dirty="0" err="1"/>
              <a:t>Vrouwestraat</a:t>
            </a:r>
            <a:endParaRPr lang="nl-NL" dirty="0"/>
          </a:p>
        </p:txBody>
      </p:sp>
      <p:graphicFrame>
        <p:nvGraphicFramePr>
          <p:cNvPr id="4" name="Tabel 3">
            <a:extLst>
              <a:ext uri="{FF2B5EF4-FFF2-40B4-BE49-F238E27FC236}">
                <a16:creationId xmlns:a16="http://schemas.microsoft.com/office/drawing/2014/main" id="{CEEE22B8-82BC-4AD8-A726-D469094F3A5D}"/>
              </a:ext>
            </a:extLst>
          </p:cNvPr>
          <p:cNvGraphicFramePr>
            <a:graphicFrameLocks noGrp="1"/>
          </p:cNvGraphicFramePr>
          <p:nvPr>
            <p:extLst>
              <p:ext uri="{D42A27DB-BD31-4B8C-83A1-F6EECF244321}">
                <p14:modId xmlns:p14="http://schemas.microsoft.com/office/powerpoint/2010/main" val="3030783929"/>
              </p:ext>
            </p:extLst>
          </p:nvPr>
        </p:nvGraphicFramePr>
        <p:xfrm>
          <a:off x="457200" y="1484784"/>
          <a:ext cx="8123239" cy="2352773"/>
        </p:xfrm>
        <a:graphic>
          <a:graphicData uri="http://schemas.openxmlformats.org/drawingml/2006/table">
            <a:tbl>
              <a:tblPr>
                <a:tableStyleId>{5C22544A-7EE6-4342-B048-85BDC9FD1C3A}</a:tableStyleId>
              </a:tblPr>
              <a:tblGrid>
                <a:gridCol w="8123239">
                  <a:extLst>
                    <a:ext uri="{9D8B030D-6E8A-4147-A177-3AD203B41FA5}">
                      <a16:colId xmlns:a16="http://schemas.microsoft.com/office/drawing/2014/main" val="3775053475"/>
                    </a:ext>
                  </a:extLst>
                </a:gridCol>
              </a:tblGrid>
              <a:tr h="22672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400" dirty="0"/>
                        <a:t>Om 18.30 uur start aan de Onze Lieve </a:t>
                      </a:r>
                      <a:r>
                        <a:rPr lang="nl-NL" sz="1400" dirty="0" err="1"/>
                        <a:t>Vrouwestraat</a:t>
                      </a:r>
                      <a:r>
                        <a:rPr lang="nl-NL" sz="1400" dirty="0"/>
                        <a:t> de Kijk in de Wijk in Handel. De medewerkers van de gemeente en de wethouder, en van de aanwezigen de inwoners die dat willen, stellen zich kort voor waarna de invulling van de avond wordt doorgenomen. </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sz="1400" dirty="0"/>
                    </a:p>
                    <a:p>
                      <a:pPr marL="0" marR="0" lvl="0" indent="0" algn="l" defTabSz="914400" rtl="0" eaLnBrk="1" fontAlgn="t" latinLnBrk="0" hangingPunct="1">
                        <a:lnSpc>
                          <a:spcPct val="100000"/>
                        </a:lnSpc>
                        <a:spcBef>
                          <a:spcPts val="0"/>
                        </a:spcBef>
                        <a:spcAft>
                          <a:spcPts val="0"/>
                        </a:spcAft>
                        <a:buClrTx/>
                        <a:buSzTx/>
                        <a:buFontTx/>
                        <a:buNone/>
                        <a:tabLst/>
                        <a:defRPr/>
                      </a:pPr>
                      <a:r>
                        <a:rPr lang="nl-NL" sz="1400" dirty="0"/>
                        <a:t>Vooraf zijn de onderwerpen door inwoners aangemeld. Op basis van deze onderwerpen is een route en planning gemaakt en deze is vooraf gedeeld met de deelnemende inwoners. Al lopend komen we langs de verschillende locaties. De tijden waarop de locaties worden aangedaan zijn van tevoren gecommuniceerd, het staat inwoners vrij om de hele avond aanwezig te zijn of om per onderwerp aan te sluiten.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sz="1400" dirty="0"/>
                    </a:p>
                    <a:p>
                      <a:pPr marL="0" marR="0" lvl="0" indent="0" algn="l" defTabSz="914400" rtl="0" eaLnBrk="1" fontAlgn="t" latinLnBrk="0" hangingPunct="1">
                        <a:lnSpc>
                          <a:spcPct val="100000"/>
                        </a:lnSpc>
                        <a:spcBef>
                          <a:spcPts val="0"/>
                        </a:spcBef>
                        <a:spcAft>
                          <a:spcPts val="0"/>
                        </a:spcAft>
                        <a:buClrTx/>
                        <a:buSzTx/>
                        <a:buFontTx/>
                        <a:buNone/>
                        <a:tabLst/>
                        <a:defRPr/>
                      </a:pPr>
                      <a:r>
                        <a:rPr lang="nl-NL" sz="1400" i="1" dirty="0"/>
                        <a:t>Updates staan schuingedrukt weergegeven. Dit is het laatste terugkoppelingsverslag.</a:t>
                      </a:r>
                    </a:p>
                  </a:txBody>
                  <a:tcPr marL="5813" marR="5813" marT="5813" marB="0"/>
                </a:tc>
                <a:extLst>
                  <a:ext uri="{0D108BD9-81ED-4DB2-BD59-A6C34878D82A}">
                    <a16:rowId xmlns:a16="http://schemas.microsoft.com/office/drawing/2014/main" val="2924687138"/>
                  </a:ext>
                </a:extLst>
              </a:tr>
            </a:tbl>
          </a:graphicData>
        </a:graphic>
      </p:graphicFrame>
    </p:spTree>
    <p:extLst>
      <p:ext uri="{BB962C8B-B14F-4D97-AF65-F5344CB8AC3E}">
        <p14:creationId xmlns:p14="http://schemas.microsoft.com/office/powerpoint/2010/main" val="2923562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0676849-3A64-4D84-90F6-0E57D1EA72B6}"/>
              </a:ext>
            </a:extLst>
          </p:cNvPr>
          <p:cNvPicPr>
            <a:picLocks noChangeAspect="1"/>
          </p:cNvPicPr>
          <p:nvPr/>
        </p:nvPicPr>
        <p:blipFill rotWithShape="1">
          <a:blip r:embed="rId2"/>
          <a:srcRect l="21137"/>
          <a:stretch/>
        </p:blipFill>
        <p:spPr>
          <a:xfrm>
            <a:off x="6785960" y="4220277"/>
            <a:ext cx="1763011" cy="2504465"/>
          </a:xfrm>
          <a:prstGeom prst="rect">
            <a:avLst/>
          </a:prstGeom>
        </p:spPr>
      </p:pic>
      <p:graphicFrame>
        <p:nvGraphicFramePr>
          <p:cNvPr id="3" name="Tabel 2">
            <a:extLst>
              <a:ext uri="{FF2B5EF4-FFF2-40B4-BE49-F238E27FC236}">
                <a16:creationId xmlns:a16="http://schemas.microsoft.com/office/drawing/2014/main" id="{5A9C6D0D-B7F6-4887-AE12-C2B83C450F89}"/>
              </a:ext>
            </a:extLst>
          </p:cNvPr>
          <p:cNvGraphicFramePr>
            <a:graphicFrameLocks noGrp="1"/>
          </p:cNvGraphicFramePr>
          <p:nvPr>
            <p:extLst>
              <p:ext uri="{D42A27DB-BD31-4B8C-83A1-F6EECF244321}">
                <p14:modId xmlns:p14="http://schemas.microsoft.com/office/powerpoint/2010/main" val="2418921053"/>
              </p:ext>
            </p:extLst>
          </p:nvPr>
        </p:nvGraphicFramePr>
        <p:xfrm>
          <a:off x="436809" y="1372257"/>
          <a:ext cx="8123238" cy="2622767"/>
        </p:xfrm>
        <a:graphic>
          <a:graphicData uri="http://schemas.openxmlformats.org/drawingml/2006/table">
            <a:tbl>
              <a:tblPr>
                <a:tableStyleId>{5C22544A-7EE6-4342-B048-85BDC9FD1C3A}</a:tableStyleId>
              </a:tblPr>
              <a:tblGrid>
                <a:gridCol w="3825020">
                  <a:extLst>
                    <a:ext uri="{9D8B030D-6E8A-4147-A177-3AD203B41FA5}">
                      <a16:colId xmlns:a16="http://schemas.microsoft.com/office/drawing/2014/main" val="3334184967"/>
                    </a:ext>
                  </a:extLst>
                </a:gridCol>
                <a:gridCol w="3766555">
                  <a:extLst>
                    <a:ext uri="{9D8B030D-6E8A-4147-A177-3AD203B41FA5}">
                      <a16:colId xmlns:a16="http://schemas.microsoft.com/office/drawing/2014/main" val="997793678"/>
                    </a:ext>
                  </a:extLst>
                </a:gridCol>
                <a:gridCol w="531663">
                  <a:extLst>
                    <a:ext uri="{9D8B030D-6E8A-4147-A177-3AD203B41FA5}">
                      <a16:colId xmlns:a16="http://schemas.microsoft.com/office/drawing/2014/main" val="965170607"/>
                    </a:ext>
                  </a:extLst>
                </a:gridCol>
              </a:tblGrid>
              <a:tr h="112718">
                <a:tc>
                  <a:txBody>
                    <a:bodyPr/>
                    <a:lstStyle/>
                    <a:p>
                      <a:pPr algn="l" fontAlgn="t"/>
                      <a:r>
                        <a:rPr lang="nl-NL" sz="800" b="1" u="none" strike="noStrike" dirty="0">
                          <a:effectLst/>
                        </a:rPr>
                        <a:t>Onderwerp</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Actie/reactie</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Initiatief</a:t>
                      </a:r>
                      <a:endParaRPr lang="nl-NL" sz="700" b="1"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143434497"/>
                  </a:ext>
                </a:extLst>
              </a:tr>
              <a:tr h="777059">
                <a:tc>
                  <a:txBody>
                    <a:bodyPr/>
                    <a:lstStyle/>
                    <a:p>
                      <a:pPr algn="l" fontAlgn="t"/>
                      <a:r>
                        <a:rPr lang="nl-NL" sz="800" u="none" strike="noStrike" dirty="0">
                          <a:effectLst/>
                        </a:rPr>
                        <a:t>Er is een hoge parkeerdruk in Handel. Op de parkeerplaats aan de </a:t>
                      </a:r>
                      <a:r>
                        <a:rPr lang="nl-NL" sz="800" u="none" strike="noStrike" dirty="0" err="1">
                          <a:effectLst/>
                        </a:rPr>
                        <a:t>OLVstraat</a:t>
                      </a:r>
                      <a:r>
                        <a:rPr lang="nl-NL" sz="800" u="none" strike="noStrike" dirty="0">
                          <a:effectLst/>
                        </a:rPr>
                        <a:t> ten zuiden van de pastorie staan altijd veel auto’s geparkeerd. We maken ons er zorgen om dat als hier extra woningen worden gebouwd, er nog minder plek over blijft om te parkeren. Door arbeidsmigranten die met meerdere autobezitters in één huis wonen zijn parkeerplaatsen vaak bezet.</a:t>
                      </a:r>
                      <a:endParaRPr lang="nl-NL" sz="8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u="none" strike="noStrike" dirty="0">
                          <a:effectLst/>
                        </a:rPr>
                        <a:t>Op dit moment is nog niet duidelijk wat er ten zuiden van de pastorie gebouwd gaat worden. Als er nieuwbouwplannen zijn, wordt er door de gemeente altijd een onderzoek naar de </a:t>
                      </a:r>
                      <a:r>
                        <a:rPr lang="nl-NL" sz="800" u="none" strike="noStrike" dirty="0">
                          <a:solidFill>
                            <a:schemeClr val="tx1"/>
                          </a:solidFill>
                          <a:effectLst/>
                        </a:rPr>
                        <a:t>parkeerdruk ingesteld en naar oplossingen op wandelafstand gezocht. We merken op dat enkele meters verderop aan het Mariahofke wel nog parkeerplekken beschikbaar zijn. Men zal bereid moeten zijn af en toe wat verder te lopen.</a:t>
                      </a:r>
                    </a:p>
                  </a:txBody>
                  <a:tcPr marL="5636" marR="5636" marT="5636" marB="0"/>
                </a:tc>
                <a:tc>
                  <a:txBody>
                    <a:bodyPr/>
                    <a:lstStyle/>
                    <a:p>
                      <a:pPr algn="l" fontAlgn="t"/>
                      <a:endParaRPr lang="nl-NL" sz="700" b="0"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181277276"/>
                  </a:ext>
                </a:extLst>
              </a:tr>
              <a:tr h="304055">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De Kiss &amp; Go van de basisschool wordt weinig gebruikt. De meeste ouders stoppen met hun auto op de </a:t>
                      </a:r>
                      <a:r>
                        <a:rPr lang="nl-NL" sz="800" b="0" i="0" u="none" strike="noStrike" dirty="0" err="1">
                          <a:solidFill>
                            <a:srgbClr val="000000"/>
                          </a:solidFill>
                          <a:effectLst/>
                          <a:latin typeface="Arial" panose="020B0604020202020204" pitchFamily="34" charset="0"/>
                          <a:cs typeface="Arial" panose="020B0604020202020204" pitchFamily="34" charset="0"/>
                        </a:rPr>
                        <a:t>OLVstraat</a:t>
                      </a:r>
                      <a:r>
                        <a:rPr lang="nl-NL" sz="800" b="0" i="0" u="none" strike="noStrike" dirty="0">
                          <a:solidFill>
                            <a:srgbClr val="000000"/>
                          </a:solidFill>
                          <a:effectLst/>
                          <a:latin typeface="Arial" panose="020B0604020202020204" pitchFamily="34" charset="0"/>
                          <a:cs typeface="Arial" panose="020B0604020202020204" pitchFamily="34" charset="0"/>
                        </a:rPr>
                        <a:t>. De huidige route van de Kiss &amp; Go van de basisschool rijdt bovendien tegen de route van wandelende schoolgaande kinderen in, dus is niet heel veilig. Kan er bij de centrumplannen nagedacht worden over een praktische oplossing (snel, maar veilig) voor het brengen en halen van kinderen?</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u="none" strike="noStrike" dirty="0">
                          <a:solidFill>
                            <a:schemeClr val="tx1"/>
                          </a:solidFill>
                          <a:effectLst/>
                        </a:rPr>
                        <a:t>We noteren dit om in toekomstige ontwikkelingen mee te nemen. Blijf deze vragen ook stellen tijdens inwonersavonden voor de centrumplannen. K</a:t>
                      </a:r>
                      <a:r>
                        <a:rPr lang="nl-NL" sz="800" i="0" u="none" strike="noStrike" dirty="0">
                          <a:solidFill>
                            <a:schemeClr val="tx1"/>
                          </a:solidFill>
                          <a:effectLst/>
                        </a:rPr>
                        <a:t>anttekening is wel dat drukte bij scholen tijdens het brengen en afhalen gemeentebreed zijn, en zelfs landelijk. In een beperkt tijdbeslag, 2-4 keer per dag, zijn er veel verkeersbewegingen, met vaak overlast tot gevolg. De grootste verandering is te creëren door bewustwording en gedragsverandering bij de ouders, bijvoorbeeld door een campagne vanuit de school, en ook door ouders hun kinderen zelf te leren hoe je veilig aan het verkeer deelneemt. De gemeente denkt hier graag bij mee. Als blijkt dat infrastructurele aanpassingen nodig zijn, zal worden onderzocht wat de beste optie is, en zal dit met de scholen worden opgenomen.</a:t>
                      </a:r>
                      <a:endParaRPr lang="nl-NL" sz="800" b="0" i="0" u="none" strike="noStrike" dirty="0">
                        <a:solidFill>
                          <a:schemeClr val="tx1"/>
                        </a:solidFill>
                        <a:effectLst/>
                        <a:latin typeface="Calibri" panose="020F0502020204030204" pitchFamily="34" charset="0"/>
                      </a:endParaRPr>
                    </a:p>
                  </a:txBody>
                  <a:tcPr marL="5636" marR="5636" marT="5636" marB="0"/>
                </a:tc>
                <a:tc>
                  <a:txBody>
                    <a:bodyPr/>
                    <a:lstStyle/>
                    <a:p>
                      <a:pPr algn="l" fontAlgn="t"/>
                      <a:r>
                        <a:rPr lang="nl-NL" sz="800" b="0" i="0" u="none" strike="noStrike" dirty="0">
                          <a:solidFill>
                            <a:srgbClr val="000000"/>
                          </a:solidFill>
                          <a:effectLst/>
                          <a:latin typeface="+mj-lt"/>
                        </a:rPr>
                        <a:t>Inwoners Handel/ Gemeente</a:t>
                      </a:r>
                    </a:p>
                  </a:txBody>
                  <a:tcPr marL="5636" marR="5636" marT="5636" marB="0"/>
                </a:tc>
                <a:extLst>
                  <a:ext uri="{0D108BD9-81ED-4DB2-BD59-A6C34878D82A}">
                    <a16:rowId xmlns:a16="http://schemas.microsoft.com/office/drawing/2014/main" val="789349699"/>
                  </a:ext>
                </a:extLst>
              </a:tr>
              <a:tr h="304055">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De oversteekplaats ter hoogte van de school is niet zichtbaar genoeg, alleen als de schoolbrigadiers er staan kunnen mensen er veilig oversteken. </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i="0" u="none" strike="noStrike" dirty="0">
                          <a:solidFill>
                            <a:schemeClr val="tx1"/>
                          </a:solidFill>
                          <a:effectLst/>
                        </a:rPr>
                        <a:t>Het betreft hier geen zebrapad. Auto’s hebben hier dus voorrang. Zebrapaden worden over het algemeen niet aangelegd in een 30 km/u zone. Ze bieden namelijk vaak schijnveiligheid. Zelf goed opletten bij het oversteken is hier dus belangrijk.</a:t>
                      </a:r>
                      <a:endParaRPr lang="nl-NL" sz="800" b="0" i="0" u="none" strike="noStrike" dirty="0">
                        <a:solidFill>
                          <a:schemeClr val="tx1"/>
                        </a:solidFill>
                        <a:effectLst/>
                        <a:latin typeface="Calibri" panose="020F0502020204030204" pitchFamily="34" charset="0"/>
                      </a:endParaRPr>
                    </a:p>
                  </a:txBody>
                  <a:tcPr marL="5636" marR="5636" marT="5636" marB="0"/>
                </a:tc>
                <a:tc>
                  <a:txBody>
                    <a:bodyPr/>
                    <a:lstStyle/>
                    <a:p>
                      <a:pPr algn="l" fontAlgn="t"/>
                      <a:endParaRPr lang="nl-NL" sz="700" b="0"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634969860"/>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1. </a:t>
            </a:r>
            <a:r>
              <a:rPr lang="nl-NL" dirty="0" err="1"/>
              <a:t>OLVstraat</a:t>
            </a:r>
            <a:r>
              <a:rPr lang="nl-NL" dirty="0"/>
              <a:t> (vervolg)</a:t>
            </a:r>
          </a:p>
        </p:txBody>
      </p:sp>
      <p:sp>
        <p:nvSpPr>
          <p:cNvPr id="5" name="Ovaal 4">
            <a:extLst>
              <a:ext uri="{FF2B5EF4-FFF2-40B4-BE49-F238E27FC236}">
                <a16:creationId xmlns:a16="http://schemas.microsoft.com/office/drawing/2014/main" id="{23325A7B-56FE-4721-8B4F-109B3F3A6ADA}"/>
              </a:ext>
            </a:extLst>
          </p:cNvPr>
          <p:cNvSpPr/>
          <p:nvPr/>
        </p:nvSpPr>
        <p:spPr>
          <a:xfrm>
            <a:off x="7524328" y="5373216"/>
            <a:ext cx="432048" cy="432048"/>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F52C18EE-42E9-4733-98A6-85F104254F2C}"/>
              </a:ext>
            </a:extLst>
          </p:cNvPr>
          <p:cNvPicPr>
            <a:picLocks noChangeAspect="1"/>
          </p:cNvPicPr>
          <p:nvPr/>
        </p:nvPicPr>
        <p:blipFill rotWithShape="1">
          <a:blip r:embed="rId3"/>
          <a:srcRect t="10559" b="10613"/>
          <a:stretch/>
        </p:blipFill>
        <p:spPr>
          <a:xfrm>
            <a:off x="457200" y="4202656"/>
            <a:ext cx="4330824" cy="2504047"/>
          </a:xfrm>
          <a:prstGeom prst="rect">
            <a:avLst/>
          </a:prstGeom>
        </p:spPr>
      </p:pic>
    </p:spTree>
    <p:extLst>
      <p:ext uri="{BB962C8B-B14F-4D97-AF65-F5344CB8AC3E}">
        <p14:creationId xmlns:p14="http://schemas.microsoft.com/office/powerpoint/2010/main" val="69671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0676849-3A64-4D84-90F6-0E57D1EA72B6}"/>
              </a:ext>
            </a:extLst>
          </p:cNvPr>
          <p:cNvPicPr>
            <a:picLocks noChangeAspect="1"/>
          </p:cNvPicPr>
          <p:nvPr/>
        </p:nvPicPr>
        <p:blipFill rotWithShape="1">
          <a:blip r:embed="rId2"/>
          <a:srcRect l="21137"/>
          <a:stretch/>
        </p:blipFill>
        <p:spPr>
          <a:xfrm>
            <a:off x="6785960" y="4220277"/>
            <a:ext cx="1763011" cy="2504465"/>
          </a:xfrm>
          <a:prstGeom prst="rect">
            <a:avLst/>
          </a:prstGeom>
        </p:spPr>
      </p:pic>
      <p:graphicFrame>
        <p:nvGraphicFramePr>
          <p:cNvPr id="3" name="Tabel 2">
            <a:extLst>
              <a:ext uri="{FF2B5EF4-FFF2-40B4-BE49-F238E27FC236}">
                <a16:creationId xmlns:a16="http://schemas.microsoft.com/office/drawing/2014/main" id="{5A9C6D0D-B7F6-4887-AE12-C2B83C450F89}"/>
              </a:ext>
            </a:extLst>
          </p:cNvPr>
          <p:cNvGraphicFramePr>
            <a:graphicFrameLocks noGrp="1"/>
          </p:cNvGraphicFramePr>
          <p:nvPr>
            <p:extLst>
              <p:ext uri="{D42A27DB-BD31-4B8C-83A1-F6EECF244321}">
                <p14:modId xmlns:p14="http://schemas.microsoft.com/office/powerpoint/2010/main" val="29913081"/>
              </p:ext>
            </p:extLst>
          </p:nvPr>
        </p:nvGraphicFramePr>
        <p:xfrm>
          <a:off x="425733" y="1196752"/>
          <a:ext cx="8123238" cy="2466362"/>
        </p:xfrm>
        <a:graphic>
          <a:graphicData uri="http://schemas.openxmlformats.org/drawingml/2006/table">
            <a:tbl>
              <a:tblPr>
                <a:tableStyleId>{5C22544A-7EE6-4342-B048-85BDC9FD1C3A}</a:tableStyleId>
              </a:tblPr>
              <a:tblGrid>
                <a:gridCol w="3825020">
                  <a:extLst>
                    <a:ext uri="{9D8B030D-6E8A-4147-A177-3AD203B41FA5}">
                      <a16:colId xmlns:a16="http://schemas.microsoft.com/office/drawing/2014/main" val="3334184967"/>
                    </a:ext>
                  </a:extLst>
                </a:gridCol>
                <a:gridCol w="3766555">
                  <a:extLst>
                    <a:ext uri="{9D8B030D-6E8A-4147-A177-3AD203B41FA5}">
                      <a16:colId xmlns:a16="http://schemas.microsoft.com/office/drawing/2014/main" val="997793678"/>
                    </a:ext>
                  </a:extLst>
                </a:gridCol>
                <a:gridCol w="531663">
                  <a:extLst>
                    <a:ext uri="{9D8B030D-6E8A-4147-A177-3AD203B41FA5}">
                      <a16:colId xmlns:a16="http://schemas.microsoft.com/office/drawing/2014/main" val="965170607"/>
                    </a:ext>
                  </a:extLst>
                </a:gridCol>
              </a:tblGrid>
              <a:tr h="188116">
                <a:tc>
                  <a:txBody>
                    <a:bodyPr/>
                    <a:lstStyle/>
                    <a:p>
                      <a:pPr algn="l" fontAlgn="t"/>
                      <a:r>
                        <a:rPr lang="nl-NL" sz="800" b="1" u="none" strike="noStrike" dirty="0">
                          <a:effectLst/>
                        </a:rPr>
                        <a:t>Onderwerp</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Actie/reactie</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Initiatief</a:t>
                      </a:r>
                      <a:endParaRPr lang="nl-NL" sz="700" b="1"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143434497"/>
                  </a:ext>
                </a:extLst>
              </a:tr>
              <a:tr h="675980">
                <a:tc>
                  <a:txBody>
                    <a:bodyPr/>
                    <a:lstStyle/>
                    <a:p>
                      <a:pPr algn="l" fontAlgn="t"/>
                      <a:r>
                        <a:rPr lang="nl-NL" sz="800" u="none" strike="noStrike" dirty="0">
                          <a:effectLst/>
                        </a:rPr>
                        <a:t>Het kruispunt Onze Lieve </a:t>
                      </a:r>
                      <a:r>
                        <a:rPr lang="nl-NL" sz="800" u="none" strike="noStrike" dirty="0" err="1">
                          <a:effectLst/>
                        </a:rPr>
                        <a:t>Vrouwestraat</a:t>
                      </a:r>
                      <a:r>
                        <a:rPr lang="nl-NL" sz="800" u="none" strike="noStrike" dirty="0">
                          <a:effectLst/>
                        </a:rPr>
                        <a:t> – </a:t>
                      </a:r>
                      <a:r>
                        <a:rPr lang="nl-NL" sz="800" u="none" strike="noStrike" dirty="0" err="1">
                          <a:effectLst/>
                        </a:rPr>
                        <a:t>Haveltweg</a:t>
                      </a:r>
                      <a:r>
                        <a:rPr lang="nl-NL" sz="800" u="none" strike="noStrike" dirty="0">
                          <a:effectLst/>
                        </a:rPr>
                        <a:t> is onoverzichtelijk door geparkeerde auto’s. </a:t>
                      </a:r>
                      <a:endParaRPr lang="nl-NL" sz="8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u="none" strike="noStrike" dirty="0">
                          <a:effectLst/>
                        </a:rPr>
                        <a:t>De geparkeerde auto’s staan buiten de rijbaan, dus mogen er staan (parkeren op straat binnen 5 meter vanaf een kruispunt mag niet, maar deze auto’s staan niet op de rijbaan). Dat betekent dat het belangrijk is om bij dit kruispunt voldoende af te remmen, en de doorgaande weg voorzichtig te naderen, zodat bestuurders de situatie goed kunnen overzien. In stilstaande positie is er over het hele kruispunt voldoende zicht naar alle kanten.</a:t>
                      </a:r>
                    </a:p>
                  </a:txBody>
                  <a:tcPr marL="5636" marR="5636" marT="5636" marB="0"/>
                </a:tc>
                <a:tc>
                  <a:txBody>
                    <a:bodyPr/>
                    <a:lstStyle/>
                    <a:p>
                      <a:pPr algn="l" fontAlgn="t"/>
                      <a:endParaRPr lang="nl-NL" sz="800" b="0" i="0" u="none" strike="noStrike" dirty="0">
                        <a:solidFill>
                          <a:srgbClr val="000000"/>
                        </a:solidFill>
                        <a:effectLst/>
                        <a:latin typeface="+mj-lt"/>
                      </a:endParaRPr>
                    </a:p>
                  </a:txBody>
                  <a:tcPr marL="5636" marR="5636" marT="5636" marB="0"/>
                </a:tc>
                <a:extLst>
                  <a:ext uri="{0D108BD9-81ED-4DB2-BD59-A6C34878D82A}">
                    <a16:rowId xmlns:a16="http://schemas.microsoft.com/office/drawing/2014/main" val="2181277276"/>
                  </a:ext>
                </a:extLst>
              </a:tr>
              <a:tr h="682014">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De bestrating van het trottoir en het asfalt aan de </a:t>
                      </a:r>
                      <a:r>
                        <a:rPr lang="nl-NL" sz="800" b="0" i="0" u="none" strike="noStrike" dirty="0" err="1">
                          <a:solidFill>
                            <a:srgbClr val="000000"/>
                          </a:solidFill>
                          <a:effectLst/>
                          <a:latin typeface="Arial" panose="020B0604020202020204" pitchFamily="34" charset="0"/>
                          <a:cs typeface="Arial" panose="020B0604020202020204" pitchFamily="34" charset="0"/>
                        </a:rPr>
                        <a:t>Handelseweg</a:t>
                      </a:r>
                      <a:r>
                        <a:rPr lang="nl-NL" sz="800" b="0" i="0" u="none" strike="noStrike" dirty="0">
                          <a:solidFill>
                            <a:srgbClr val="000000"/>
                          </a:solidFill>
                          <a:effectLst/>
                          <a:latin typeface="Arial" panose="020B0604020202020204" pitchFamily="34" charset="0"/>
                          <a:cs typeface="Arial" panose="020B0604020202020204" pitchFamily="34" charset="0"/>
                        </a:rPr>
                        <a:t> wordt opgedrukt door boomwortels en leidt tot gevaarlijke situaties.</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u="none" strike="noStrike" dirty="0">
                          <a:effectLst/>
                        </a:rPr>
                        <a:t>Dit is een bekend probleem. Er is hier geen snelle oplossing. De bomen zijn oud en daardoor groot, en hebben daardoor grote (groen)waarde voor de gemeente, maar ze zorgen ook voor wortelopdruk. Alleen bij een grote herinrichting kan naar een integrale oplossing worden gezocht voor deze straat. </a:t>
                      </a:r>
                      <a:r>
                        <a:rPr lang="nl-NL" sz="800" u="none" strike="noStrike" dirty="0">
                          <a:solidFill>
                            <a:schemeClr val="tx1"/>
                          </a:solidFill>
                          <a:effectLst/>
                        </a:rPr>
                        <a:t>Er zal binnen tien jaar gekeken worden of er voldoende budget en capaciteit is voor een herinrichting.</a:t>
                      </a:r>
                      <a:endParaRPr lang="nl-NL" sz="800" b="0" i="0" u="none" strike="noStrike" dirty="0">
                        <a:solidFill>
                          <a:schemeClr val="tx1"/>
                        </a:solidFill>
                        <a:effectLst/>
                        <a:latin typeface="Calibri" panose="020F0502020204030204" pitchFamily="34" charset="0"/>
                      </a:endParaRPr>
                    </a:p>
                  </a:txBody>
                  <a:tcPr marL="5636" marR="5636" marT="5636" marB="0"/>
                </a:tc>
                <a:tc>
                  <a:txBody>
                    <a:bodyPr/>
                    <a:lstStyle/>
                    <a:p>
                      <a:pPr algn="l" fontAlgn="t"/>
                      <a:r>
                        <a:rPr lang="nl-NL" sz="800" b="0" i="0" u="none" strike="noStrike" kern="1200" dirty="0">
                          <a:solidFill>
                            <a:sysClr val="windowText" lastClr="000000"/>
                          </a:solidFill>
                          <a:effectLst/>
                          <a:latin typeface="+mn-lt"/>
                          <a:ea typeface="+mn-ea"/>
                          <a:cs typeface="+mn-cs"/>
                        </a:rPr>
                        <a:t>Gemeente</a:t>
                      </a:r>
                      <a:endParaRPr lang="nl-NL" sz="800" b="0" i="0" u="none" strike="noStrike" dirty="0">
                        <a:solidFill>
                          <a:srgbClr val="FF0000"/>
                        </a:solidFill>
                        <a:effectLst/>
                        <a:latin typeface="+mj-lt"/>
                      </a:endParaRPr>
                    </a:p>
                  </a:txBody>
                  <a:tcPr marL="5636" marR="5636" marT="5636" marB="0"/>
                </a:tc>
                <a:extLst>
                  <a:ext uri="{0D108BD9-81ED-4DB2-BD59-A6C34878D82A}">
                    <a16:rowId xmlns:a16="http://schemas.microsoft.com/office/drawing/2014/main" val="789349699"/>
                  </a:ext>
                </a:extLst>
              </a:tr>
              <a:tr h="817167">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Er is overhangend groen bij het fietspad richting het zuiden. De helft van het fietspad is daardoor niet bruikbaar.</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i="0" u="none" strike="noStrike" dirty="0">
                          <a:solidFill>
                            <a:schemeClr val="tx1"/>
                          </a:solidFill>
                          <a:effectLst/>
                        </a:rPr>
                        <a:t>Afgelopen zomer heeft de gemeente overhangende takken, afkomstig van bomen/struiken uit particuliere percelen teruggesnoeid. Er zal nagedacht worden hoe we hier als gemeente de komende jaren mee om moeten gaan. De smalle bermen langs het fietspad zijn daar waar mogelijk in het maaibeheer opgenomen om overgroei van grassen en opslag van struiken in deze strook te voorkomen. Bij een volgende veegbeurt zal extra aandacht worden geschonken aan het vegen van de randen van deze fietspaden.</a:t>
                      </a:r>
                      <a:endParaRPr lang="nl-NL" sz="800" b="0" i="0" u="none" strike="noStrike" dirty="0">
                        <a:solidFill>
                          <a:schemeClr val="tx1"/>
                        </a:solidFill>
                        <a:effectLst/>
                        <a:latin typeface="Calibri" panose="020F0502020204030204" pitchFamily="34" charset="0"/>
                      </a:endParaRPr>
                    </a:p>
                  </a:txBody>
                  <a:tcPr marL="5636" marR="5636" marT="5636" marB="0"/>
                </a:tc>
                <a:tc>
                  <a:txBody>
                    <a:bodyPr/>
                    <a:lstStyle/>
                    <a:p>
                      <a:pPr algn="l" fontAlgn="t"/>
                      <a:r>
                        <a:rPr lang="nl-NL" sz="800" b="0" i="0" u="none" strike="noStrike" dirty="0">
                          <a:solidFill>
                            <a:sysClr val="windowText" lastClr="000000"/>
                          </a:solidFill>
                          <a:effectLst/>
                          <a:latin typeface="+mj-lt"/>
                        </a:rPr>
                        <a:t>Gemeente </a:t>
                      </a:r>
                      <a:endParaRPr lang="nl-NL" sz="800" b="0" i="0" u="none" strike="noStrike" dirty="0">
                        <a:solidFill>
                          <a:srgbClr val="FF0000"/>
                        </a:solidFill>
                        <a:effectLst/>
                        <a:latin typeface="+mj-lt"/>
                      </a:endParaRPr>
                    </a:p>
                  </a:txBody>
                  <a:tcPr marL="5636" marR="5636" marT="5636" marB="0"/>
                </a:tc>
                <a:extLst>
                  <a:ext uri="{0D108BD9-81ED-4DB2-BD59-A6C34878D82A}">
                    <a16:rowId xmlns:a16="http://schemas.microsoft.com/office/drawing/2014/main" val="634969860"/>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2/3. </a:t>
            </a:r>
            <a:r>
              <a:rPr lang="nl-NL" dirty="0" err="1"/>
              <a:t>Handelseweg</a:t>
            </a:r>
            <a:endParaRPr lang="nl-NL" dirty="0"/>
          </a:p>
        </p:txBody>
      </p:sp>
      <p:sp>
        <p:nvSpPr>
          <p:cNvPr id="5" name="Ovaal 4">
            <a:extLst>
              <a:ext uri="{FF2B5EF4-FFF2-40B4-BE49-F238E27FC236}">
                <a16:creationId xmlns:a16="http://schemas.microsoft.com/office/drawing/2014/main" id="{23325A7B-56FE-4721-8B4F-109B3F3A6ADA}"/>
              </a:ext>
            </a:extLst>
          </p:cNvPr>
          <p:cNvSpPr/>
          <p:nvPr/>
        </p:nvSpPr>
        <p:spPr>
          <a:xfrm>
            <a:off x="7451441" y="5949280"/>
            <a:ext cx="432048" cy="432048"/>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buiten, boom, grond, mensen&#10;&#10;Automatisch gegenereerde beschrijving">
            <a:extLst>
              <a:ext uri="{FF2B5EF4-FFF2-40B4-BE49-F238E27FC236}">
                <a16:creationId xmlns:a16="http://schemas.microsoft.com/office/drawing/2014/main" id="{ACCADA00-0FB9-4C48-BD81-F6DB2B04EF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65" r="17789"/>
          <a:stretch/>
        </p:blipFill>
        <p:spPr>
          <a:xfrm>
            <a:off x="457200" y="3789040"/>
            <a:ext cx="3229666" cy="2926649"/>
          </a:xfrm>
          <a:prstGeom prst="rect">
            <a:avLst/>
          </a:prstGeom>
        </p:spPr>
      </p:pic>
      <p:pic>
        <p:nvPicPr>
          <p:cNvPr id="9" name="Afbeelding 8" descr="Afbeelding met boom, buiten, weg&#10;&#10;Automatisch gegenereerde beschrijving">
            <a:extLst>
              <a:ext uri="{FF2B5EF4-FFF2-40B4-BE49-F238E27FC236}">
                <a16:creationId xmlns:a16="http://schemas.microsoft.com/office/drawing/2014/main" id="{C936B6AF-441D-43A6-A280-00618AA266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94" t="218" r="-1293" b="-218"/>
          <a:stretch/>
        </p:blipFill>
        <p:spPr>
          <a:xfrm rot="5400000">
            <a:off x="3496153" y="4429248"/>
            <a:ext cx="2926650" cy="1646240"/>
          </a:xfrm>
          <a:prstGeom prst="rect">
            <a:avLst/>
          </a:prstGeom>
        </p:spPr>
      </p:pic>
    </p:spTree>
    <p:extLst>
      <p:ext uri="{BB962C8B-B14F-4D97-AF65-F5344CB8AC3E}">
        <p14:creationId xmlns:p14="http://schemas.microsoft.com/office/powerpoint/2010/main" val="149336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0676849-3A64-4D84-90F6-0E57D1EA72B6}"/>
              </a:ext>
            </a:extLst>
          </p:cNvPr>
          <p:cNvPicPr>
            <a:picLocks noChangeAspect="1"/>
          </p:cNvPicPr>
          <p:nvPr/>
        </p:nvPicPr>
        <p:blipFill rotWithShape="1">
          <a:blip r:embed="rId2"/>
          <a:srcRect l="21137"/>
          <a:stretch/>
        </p:blipFill>
        <p:spPr>
          <a:xfrm>
            <a:off x="6785960" y="4438299"/>
            <a:ext cx="1609535" cy="2286443"/>
          </a:xfrm>
          <a:prstGeom prst="rect">
            <a:avLst/>
          </a:prstGeom>
        </p:spPr>
      </p:pic>
      <p:graphicFrame>
        <p:nvGraphicFramePr>
          <p:cNvPr id="3" name="Tabel 2">
            <a:extLst>
              <a:ext uri="{FF2B5EF4-FFF2-40B4-BE49-F238E27FC236}">
                <a16:creationId xmlns:a16="http://schemas.microsoft.com/office/drawing/2014/main" id="{5A9C6D0D-B7F6-4887-AE12-C2B83C450F89}"/>
              </a:ext>
            </a:extLst>
          </p:cNvPr>
          <p:cNvGraphicFramePr>
            <a:graphicFrameLocks noGrp="1"/>
          </p:cNvGraphicFramePr>
          <p:nvPr>
            <p:extLst>
              <p:ext uri="{D42A27DB-BD31-4B8C-83A1-F6EECF244321}">
                <p14:modId xmlns:p14="http://schemas.microsoft.com/office/powerpoint/2010/main" val="3101165432"/>
              </p:ext>
            </p:extLst>
          </p:nvPr>
        </p:nvGraphicFramePr>
        <p:xfrm>
          <a:off x="436809" y="1372256"/>
          <a:ext cx="8123238" cy="2659767"/>
        </p:xfrm>
        <a:graphic>
          <a:graphicData uri="http://schemas.openxmlformats.org/drawingml/2006/table">
            <a:tbl>
              <a:tblPr>
                <a:tableStyleId>{5C22544A-7EE6-4342-B048-85BDC9FD1C3A}</a:tableStyleId>
              </a:tblPr>
              <a:tblGrid>
                <a:gridCol w="2839047">
                  <a:extLst>
                    <a:ext uri="{9D8B030D-6E8A-4147-A177-3AD203B41FA5}">
                      <a16:colId xmlns:a16="http://schemas.microsoft.com/office/drawing/2014/main" val="3334184967"/>
                    </a:ext>
                  </a:extLst>
                </a:gridCol>
                <a:gridCol w="4752528">
                  <a:extLst>
                    <a:ext uri="{9D8B030D-6E8A-4147-A177-3AD203B41FA5}">
                      <a16:colId xmlns:a16="http://schemas.microsoft.com/office/drawing/2014/main" val="997793678"/>
                    </a:ext>
                  </a:extLst>
                </a:gridCol>
                <a:gridCol w="531663">
                  <a:extLst>
                    <a:ext uri="{9D8B030D-6E8A-4147-A177-3AD203B41FA5}">
                      <a16:colId xmlns:a16="http://schemas.microsoft.com/office/drawing/2014/main" val="965170607"/>
                    </a:ext>
                  </a:extLst>
                </a:gridCol>
              </a:tblGrid>
              <a:tr h="179066">
                <a:tc>
                  <a:txBody>
                    <a:bodyPr/>
                    <a:lstStyle/>
                    <a:p>
                      <a:pPr algn="l" fontAlgn="t"/>
                      <a:r>
                        <a:rPr lang="nl-NL" sz="800" b="1" u="none" strike="noStrike" dirty="0">
                          <a:effectLst/>
                        </a:rPr>
                        <a:t>Onderwerp</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Actie/reactie</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Initiatief</a:t>
                      </a:r>
                      <a:endParaRPr lang="nl-NL" sz="700" b="1"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143434497"/>
                  </a:ext>
                </a:extLst>
              </a:tr>
              <a:tr h="653542">
                <a:tc>
                  <a:txBody>
                    <a:bodyPr/>
                    <a:lstStyle/>
                    <a:p>
                      <a:pPr algn="l" fontAlgn="t"/>
                      <a:r>
                        <a:rPr lang="nl-NL" sz="800" u="none" strike="noStrike" dirty="0">
                          <a:effectLst/>
                        </a:rPr>
                        <a:t>Particuliere heggen hangen over het trottoir.</a:t>
                      </a:r>
                      <a:endParaRPr lang="nl-NL" sz="8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u="none" strike="noStrike" dirty="0">
                          <a:effectLst/>
                        </a:rPr>
                        <a:t>Het is de verantwoordelijkheid van de eigenaren van groen om zelf onderhoud te plegen wanneer dit nodig is. Als de onderhoudsdienst dit vaak tegenkomt sturen zij een brief naar de eigenaren om dit nog eens te herhalen. Wanneer dit geen resultaat heeft, wordt dit een handhavingskwestie. Bij overlast kan een Melding Openbare Ruimte worden gemaakt, dan zal de melding worden doorgestuurd naar de juiste afdeling: </a:t>
                      </a:r>
                      <a:r>
                        <a:rPr lang="nl-NL" sz="800" u="none" strike="noStrike" dirty="0">
                          <a:effectLst/>
                          <a:hlinkClick r:id="rId3"/>
                        </a:rPr>
                        <a:t>https://www.gemert-bakel.nl/melding-openbare-ruimte</a:t>
                      </a:r>
                      <a:endParaRPr lang="nl-NL" sz="800" u="none" strike="noStrike" dirty="0">
                        <a:effectLst/>
                      </a:endParaRPr>
                    </a:p>
                  </a:txBody>
                  <a:tcPr marL="5636" marR="5636" marT="5636" marB="0"/>
                </a:tc>
                <a:tc>
                  <a:txBody>
                    <a:bodyPr/>
                    <a:lstStyle/>
                    <a:p>
                      <a:pPr algn="l" fontAlgn="t"/>
                      <a:r>
                        <a:rPr lang="nl-NL" sz="800" b="0" i="0" u="none" strike="noStrike" dirty="0">
                          <a:solidFill>
                            <a:schemeClr val="tx1"/>
                          </a:solidFill>
                          <a:effectLst/>
                          <a:latin typeface="+mj-lt"/>
                        </a:rPr>
                        <a:t>Eigenaren groen </a:t>
                      </a:r>
                    </a:p>
                  </a:txBody>
                  <a:tcPr marL="5636" marR="5636" marT="5636" marB="0"/>
                </a:tc>
                <a:extLst>
                  <a:ext uri="{0D108BD9-81ED-4DB2-BD59-A6C34878D82A}">
                    <a16:rowId xmlns:a16="http://schemas.microsoft.com/office/drawing/2014/main" val="2181277276"/>
                  </a:ext>
                </a:extLst>
              </a:tr>
              <a:tr h="1084367">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Er worden enkele woningen van Goed Wonen gesloopt en nieuwe woningen bijgebouwd. Daarvoor zal er bouwverkeer door de straat komen, wat de weg zal beschadigen. Kan dit moment aangegrepen worden om deze weg te herinrichten en de (te) grote bomen die te verplaatsen of vervangen? Het lijkt alsof deze bomen nooit worden onderhouden.</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i="0" u="none" strike="noStrike" dirty="0">
                          <a:solidFill>
                            <a:schemeClr val="tx1"/>
                          </a:solidFill>
                          <a:effectLst/>
                        </a:rPr>
                        <a:t>Het bestemmingsplan heeft ter inzage gelegen, de gemeente gaat nu aan de slag met de zienswijzen.</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u="none" strike="noStrike" dirty="0">
                          <a:solidFill>
                            <a:schemeClr val="tx1"/>
                          </a:solidFill>
                          <a:effectLst/>
                        </a:rPr>
                        <a:t>De nieuwe woningen worden anders gepositioneerd zodat er een binnenruimte ontstaat. De jeu-de-</a:t>
                      </a:r>
                      <a:r>
                        <a:rPr lang="nl-NL" sz="800" u="none" strike="noStrike" dirty="0" err="1">
                          <a:solidFill>
                            <a:schemeClr val="tx1"/>
                          </a:solidFill>
                          <a:effectLst/>
                        </a:rPr>
                        <a:t>boulesbaan</a:t>
                      </a:r>
                      <a:r>
                        <a:rPr lang="nl-NL" sz="800" u="none" strike="noStrike" dirty="0">
                          <a:solidFill>
                            <a:schemeClr val="tx1"/>
                          </a:solidFill>
                          <a:effectLst/>
                        </a:rPr>
                        <a:t> en de in dat deel bestaande bomen blijven geheel behouden. </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Arial" panose="020B0604020202020204" pitchFamily="34" charset="0"/>
                          <a:cs typeface="Arial" panose="020B0604020202020204" pitchFamily="34" charset="0"/>
                        </a:rPr>
                        <a:t>Bomen worden in de bebouwde kom elke 3 jaar gecontroleerd en, indien nodig, gesnoeid. Het beleid in de gemeente is om bomen niet in een vorm te snoeien, ze mogen in de hoogte en breedte groeien. Zolang bomen geen gevaar of onrechtmatige hinder veroorzaken, kiezen we vanwege de grote waarde die volwassen bomen vertegenwoordigen (koeling, biodiversiteit, opvangen piekbuien, vangen fijnstof, beeldkwaliteit, e.d.) voor het behoud van deze bomen.</a:t>
                      </a:r>
                    </a:p>
                  </a:txBody>
                  <a:tcPr marL="5636" marR="5636" marT="5636" marB="0"/>
                </a:tc>
                <a:tc>
                  <a:txBody>
                    <a:bodyPr/>
                    <a:lstStyle/>
                    <a:p>
                      <a:pPr algn="l" fontAlgn="t"/>
                      <a:r>
                        <a:rPr lang="nl-NL" sz="700" b="0" i="0" u="none" strike="noStrike" dirty="0">
                          <a:solidFill>
                            <a:srgbClr val="FF0000"/>
                          </a:solidFill>
                          <a:effectLst/>
                          <a:latin typeface="Calibri" panose="020F0502020204030204" pitchFamily="34" charset="0"/>
                        </a:rPr>
                        <a:t> </a:t>
                      </a:r>
                    </a:p>
                    <a:p>
                      <a:pPr algn="l" fontAlgn="t"/>
                      <a:endParaRPr lang="nl-NL" sz="700" b="0" i="0" u="none" strike="noStrike" dirty="0">
                        <a:solidFill>
                          <a:srgbClr val="FF0000"/>
                        </a:solidFill>
                        <a:effectLst/>
                        <a:latin typeface="Calibri" panose="020F0502020204030204" pitchFamily="34" charset="0"/>
                      </a:endParaRPr>
                    </a:p>
                    <a:p>
                      <a:pPr algn="l" fontAlgn="t"/>
                      <a:endParaRPr lang="nl-NL" sz="800" b="0" i="0" u="none" strike="noStrike" dirty="0">
                        <a:solidFill>
                          <a:srgbClr val="FF0000"/>
                        </a:solidFill>
                        <a:effectLst/>
                        <a:latin typeface="+mj-lt"/>
                      </a:endParaRPr>
                    </a:p>
                  </a:txBody>
                  <a:tcPr marL="5636" marR="5636" marT="5636" marB="0"/>
                </a:tc>
                <a:extLst>
                  <a:ext uri="{0D108BD9-81ED-4DB2-BD59-A6C34878D82A}">
                    <a16:rowId xmlns:a16="http://schemas.microsoft.com/office/drawing/2014/main" val="789349699"/>
                  </a:ext>
                </a:extLst>
              </a:tr>
              <a:tr h="193228">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Kan de dode kastanje aan de Boskant in Handel verwijderd worden?</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Arial" panose="020B0604020202020204" pitchFamily="34" charset="0"/>
                          <a:cs typeface="Arial" panose="020B0604020202020204" pitchFamily="34" charset="0"/>
                        </a:rPr>
                        <a:t>De inventarisatie is gedaan, en de boom zal begin 2023 worden gekapt. De boom is dood maar vormt op korte termijn geen gevaar voor omvallen.</a:t>
                      </a:r>
                      <a:endParaRPr lang="nl-NL" sz="800" b="0" i="0" u="none" strike="noStrike" dirty="0">
                        <a:solidFill>
                          <a:schemeClr val="tx1"/>
                        </a:solidFill>
                        <a:effectLst/>
                        <a:highlight>
                          <a:srgbClr val="FFFF00"/>
                        </a:highlight>
                        <a:latin typeface="Arial" panose="020B0604020202020204" pitchFamily="34" charset="0"/>
                        <a:cs typeface="Arial" panose="020B0604020202020204" pitchFamily="34" charset="0"/>
                      </a:endParaRP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kern="1200" dirty="0">
                          <a:solidFill>
                            <a:schemeClr val="tx1"/>
                          </a:solidFill>
                          <a:effectLst/>
                          <a:latin typeface="+mn-lt"/>
                          <a:ea typeface="+mn-ea"/>
                          <a:cs typeface="+mn-cs"/>
                        </a:rPr>
                        <a:t>Gemeente</a:t>
                      </a:r>
                    </a:p>
                  </a:txBody>
                  <a:tcPr marL="5636" marR="5636" marT="5636" marB="0"/>
                </a:tc>
                <a:extLst>
                  <a:ext uri="{0D108BD9-81ED-4DB2-BD59-A6C34878D82A}">
                    <a16:rowId xmlns:a16="http://schemas.microsoft.com/office/drawing/2014/main" val="4083987690"/>
                  </a:ext>
                </a:extLst>
              </a:tr>
              <a:tr h="391900">
                <a:tc>
                  <a:txBody>
                    <a:bodyPr/>
                    <a:lstStyle/>
                    <a:p>
                      <a:pPr algn="l" fontAlgn="t"/>
                      <a:r>
                        <a:rPr lang="nl-NL" sz="800" b="0" i="0" u="none" strike="noStrike" dirty="0">
                          <a:solidFill>
                            <a:schemeClr val="tx1"/>
                          </a:solidFill>
                          <a:effectLst/>
                          <a:latin typeface="Arial" panose="020B0604020202020204" pitchFamily="34" charset="0"/>
                          <a:cs typeface="Arial" panose="020B0604020202020204" pitchFamily="34" charset="0"/>
                        </a:rPr>
                        <a:t>Aan de Boskant liggen twee plantvakken die geheel zijn beplant met een </a:t>
                      </a:r>
                      <a:r>
                        <a:rPr lang="nl-NL" sz="800" b="0" i="0" u="none" strike="noStrike" dirty="0" err="1">
                          <a:solidFill>
                            <a:schemeClr val="tx1"/>
                          </a:solidFill>
                          <a:effectLst/>
                          <a:latin typeface="Arial" panose="020B0604020202020204" pitchFamily="34" charset="0"/>
                          <a:cs typeface="Arial" panose="020B0604020202020204" pitchFamily="34" charset="0"/>
                        </a:rPr>
                        <a:t>bodembedekkende</a:t>
                      </a:r>
                      <a:r>
                        <a:rPr lang="nl-NL" sz="800" b="0" i="0" u="none" strike="noStrike" dirty="0">
                          <a:solidFill>
                            <a:schemeClr val="tx1"/>
                          </a:solidFill>
                          <a:effectLst/>
                          <a:latin typeface="Arial" panose="020B0604020202020204" pitchFamily="34" charset="0"/>
                          <a:cs typeface="Arial" panose="020B0604020202020204" pitchFamily="34" charset="0"/>
                        </a:rPr>
                        <a:t> vuurdoorn. Door de scherpe doorns en het grote oppervlak geeft dit problemen met onderhoud.</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Arial" panose="020B0604020202020204" pitchFamily="34" charset="0"/>
                          <a:cs typeface="Arial" panose="020B0604020202020204" pitchFamily="34" charset="0"/>
                        </a:rPr>
                        <a:t>Het onderhoudsprobleem voor de medewerkers van Senzer is intern besproken. Senzer zal op dit soort locaties overgaan tot machinaal knippen. Dit wordt met de betreffende medewerker gecommuniceerd. </a:t>
                      </a:r>
                      <a:endParaRPr lang="nl-NL" sz="800" b="0" i="0" u="none" strike="noStrike" dirty="0">
                        <a:solidFill>
                          <a:srgbClr val="FF0000"/>
                        </a:solidFill>
                        <a:effectLst/>
                        <a:latin typeface="Arial" panose="020B0604020202020204" pitchFamily="34" charset="0"/>
                        <a:cs typeface="Arial" panose="020B0604020202020204" pitchFamily="34" charset="0"/>
                      </a:endParaRPr>
                    </a:p>
                  </a:txBody>
                  <a:tcPr marL="5636" marR="5636" marT="5636" marB="0"/>
                </a:tc>
                <a:tc>
                  <a:txBody>
                    <a:bodyPr/>
                    <a:lstStyle/>
                    <a:p>
                      <a:pPr algn="l" fontAlgn="t"/>
                      <a:r>
                        <a:rPr lang="nl-NL" sz="800" b="0" i="0" u="none" strike="noStrike" kern="1200" dirty="0">
                          <a:solidFill>
                            <a:schemeClr val="tx1"/>
                          </a:solidFill>
                          <a:effectLst/>
                          <a:latin typeface="+mn-lt"/>
                          <a:ea typeface="+mn-ea"/>
                          <a:cs typeface="+mn-cs"/>
                        </a:rPr>
                        <a:t>Gemeente</a:t>
                      </a:r>
                      <a:endParaRPr lang="nl-NL" sz="800" b="0" i="0" u="none" strike="noStrike" dirty="0">
                        <a:solidFill>
                          <a:schemeClr val="tx1"/>
                        </a:solidFill>
                        <a:effectLst/>
                        <a:latin typeface="+mj-lt"/>
                      </a:endParaRPr>
                    </a:p>
                  </a:txBody>
                  <a:tcPr marL="5636" marR="5636" marT="5636" marB="0"/>
                </a:tc>
                <a:extLst>
                  <a:ext uri="{0D108BD9-81ED-4DB2-BD59-A6C34878D82A}">
                    <a16:rowId xmlns:a16="http://schemas.microsoft.com/office/drawing/2014/main" val="2738656042"/>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4. Boskant</a:t>
            </a:r>
          </a:p>
        </p:txBody>
      </p:sp>
      <p:sp>
        <p:nvSpPr>
          <p:cNvPr id="5" name="Ovaal 4">
            <a:extLst>
              <a:ext uri="{FF2B5EF4-FFF2-40B4-BE49-F238E27FC236}">
                <a16:creationId xmlns:a16="http://schemas.microsoft.com/office/drawing/2014/main" id="{23325A7B-56FE-4721-8B4F-109B3F3A6ADA}"/>
              </a:ext>
            </a:extLst>
          </p:cNvPr>
          <p:cNvSpPr/>
          <p:nvPr/>
        </p:nvSpPr>
        <p:spPr>
          <a:xfrm>
            <a:off x="6948264" y="5949280"/>
            <a:ext cx="432048" cy="432048"/>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Afbeelding 5">
            <a:extLst>
              <a:ext uri="{FF2B5EF4-FFF2-40B4-BE49-F238E27FC236}">
                <a16:creationId xmlns:a16="http://schemas.microsoft.com/office/drawing/2014/main" id="{18506608-9FDF-45F4-B819-33ADB918C5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1" y="4438299"/>
            <a:ext cx="4114799" cy="228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14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0676849-3A64-4D84-90F6-0E57D1EA72B6}"/>
              </a:ext>
            </a:extLst>
          </p:cNvPr>
          <p:cNvPicPr>
            <a:picLocks noChangeAspect="1"/>
          </p:cNvPicPr>
          <p:nvPr/>
        </p:nvPicPr>
        <p:blipFill rotWithShape="1">
          <a:blip r:embed="rId2"/>
          <a:srcRect l="21137"/>
          <a:stretch/>
        </p:blipFill>
        <p:spPr>
          <a:xfrm>
            <a:off x="6785960" y="4220277"/>
            <a:ext cx="1763011" cy="2504465"/>
          </a:xfrm>
          <a:prstGeom prst="rect">
            <a:avLst/>
          </a:prstGeom>
        </p:spPr>
      </p:pic>
      <p:graphicFrame>
        <p:nvGraphicFramePr>
          <p:cNvPr id="3" name="Tabel 2">
            <a:extLst>
              <a:ext uri="{FF2B5EF4-FFF2-40B4-BE49-F238E27FC236}">
                <a16:creationId xmlns:a16="http://schemas.microsoft.com/office/drawing/2014/main" id="{5A9C6D0D-B7F6-4887-AE12-C2B83C450F89}"/>
              </a:ext>
            </a:extLst>
          </p:cNvPr>
          <p:cNvGraphicFramePr>
            <a:graphicFrameLocks noGrp="1"/>
          </p:cNvGraphicFramePr>
          <p:nvPr>
            <p:extLst>
              <p:ext uri="{D42A27DB-BD31-4B8C-83A1-F6EECF244321}">
                <p14:modId xmlns:p14="http://schemas.microsoft.com/office/powerpoint/2010/main" val="1598167290"/>
              </p:ext>
            </p:extLst>
          </p:nvPr>
        </p:nvGraphicFramePr>
        <p:xfrm>
          <a:off x="436809" y="1372257"/>
          <a:ext cx="8123238" cy="2638353"/>
        </p:xfrm>
        <a:graphic>
          <a:graphicData uri="http://schemas.openxmlformats.org/drawingml/2006/table">
            <a:tbl>
              <a:tblPr>
                <a:tableStyleId>{5C22544A-7EE6-4342-B048-85BDC9FD1C3A}</a:tableStyleId>
              </a:tblPr>
              <a:tblGrid>
                <a:gridCol w="3703143">
                  <a:extLst>
                    <a:ext uri="{9D8B030D-6E8A-4147-A177-3AD203B41FA5}">
                      <a16:colId xmlns:a16="http://schemas.microsoft.com/office/drawing/2014/main" val="3334184967"/>
                    </a:ext>
                  </a:extLst>
                </a:gridCol>
                <a:gridCol w="3888432">
                  <a:extLst>
                    <a:ext uri="{9D8B030D-6E8A-4147-A177-3AD203B41FA5}">
                      <a16:colId xmlns:a16="http://schemas.microsoft.com/office/drawing/2014/main" val="997793678"/>
                    </a:ext>
                  </a:extLst>
                </a:gridCol>
                <a:gridCol w="531663">
                  <a:extLst>
                    <a:ext uri="{9D8B030D-6E8A-4147-A177-3AD203B41FA5}">
                      <a16:colId xmlns:a16="http://schemas.microsoft.com/office/drawing/2014/main" val="965170607"/>
                    </a:ext>
                  </a:extLst>
                </a:gridCol>
              </a:tblGrid>
              <a:tr h="184535">
                <a:tc>
                  <a:txBody>
                    <a:bodyPr/>
                    <a:lstStyle/>
                    <a:p>
                      <a:pPr algn="l" fontAlgn="t"/>
                      <a:r>
                        <a:rPr lang="nl-NL" sz="800" b="1" u="none" strike="noStrike" dirty="0">
                          <a:effectLst/>
                        </a:rPr>
                        <a:t>Onderwerp</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Actie/reactie</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Initiatief</a:t>
                      </a:r>
                      <a:endParaRPr lang="nl-NL" sz="700" b="1"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143434497"/>
                  </a:ext>
                </a:extLst>
              </a:tr>
              <a:tr h="662910">
                <a:tc>
                  <a:txBody>
                    <a:bodyPr/>
                    <a:lstStyle/>
                    <a:p>
                      <a:pPr algn="l" fontAlgn="t"/>
                      <a:r>
                        <a:rPr lang="nl-NL" sz="800" u="none" strike="noStrike" dirty="0">
                          <a:effectLst/>
                        </a:rPr>
                        <a:t>Er staan aan de zuidkant van de Rector </a:t>
                      </a:r>
                      <a:r>
                        <a:rPr lang="nl-NL" sz="800" u="none" strike="noStrike" dirty="0" err="1">
                          <a:effectLst/>
                        </a:rPr>
                        <a:t>Luyenstraat</a:t>
                      </a:r>
                      <a:r>
                        <a:rPr lang="nl-NL" sz="800" u="none" strike="noStrike" dirty="0">
                          <a:effectLst/>
                        </a:rPr>
                        <a:t> vaak auto’s geparkeerd langs de weg, waardoor het lastig manoeuvreren is.</a:t>
                      </a:r>
                      <a:endParaRPr lang="nl-NL" sz="8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u="none" strike="noStrike" dirty="0">
                          <a:effectLst/>
                        </a:rPr>
                        <a:t>Auto’s mogen hier langs het trottoir parkeren, alleen niet voor de inritten. </a:t>
                      </a:r>
                      <a:r>
                        <a:rPr lang="nl-NL" sz="800" u="none" strike="noStrike" dirty="0" err="1">
                          <a:effectLst/>
                        </a:rPr>
                        <a:t>BOA’s</a:t>
                      </a:r>
                      <a:r>
                        <a:rPr lang="nl-NL" sz="800" u="none" strike="noStrike" dirty="0">
                          <a:effectLst/>
                        </a:rPr>
                        <a:t> controleren, net zoals overal in de gemeente, geregeld op foutgeparkeerde auto’s. Als auto’s hier verkeerd geparkeerd staan kan een Melding Openbare Ruimte gemaakt worden: </a:t>
                      </a:r>
                      <a:r>
                        <a:rPr lang="nl-NL" sz="800" u="none" strike="noStrike" dirty="0">
                          <a:effectLst/>
                          <a:hlinkClick r:id="rId3"/>
                        </a:rPr>
                        <a:t>https://www.gemert-bakel.nl/melding-openbare-ruimte</a:t>
                      </a:r>
                      <a:r>
                        <a:rPr lang="nl-NL" sz="800" u="none" strike="noStrike" dirty="0">
                          <a:effectLst/>
                        </a:rPr>
                        <a:t>. Vermeld hierbij dan ook wanneer de overlast plaatsvindt (bepaalde dagen, bepaalde tijden), zodat zij gerichter langs kunnen komen.</a:t>
                      </a:r>
                    </a:p>
                  </a:txBody>
                  <a:tcPr marL="5636" marR="5636" marT="5636" marB="0"/>
                </a:tc>
                <a:tc>
                  <a:txBody>
                    <a:bodyPr/>
                    <a:lstStyle/>
                    <a:p>
                      <a:pPr algn="l" fontAlgn="t"/>
                      <a:endParaRPr lang="nl-NL" sz="800" b="0" i="0" u="none" strike="noStrike" dirty="0">
                        <a:solidFill>
                          <a:schemeClr val="tx1"/>
                        </a:solidFill>
                        <a:effectLst/>
                        <a:latin typeface="+mj-lt"/>
                      </a:endParaRPr>
                    </a:p>
                  </a:txBody>
                  <a:tcPr marL="5636" marR="5636" marT="5636" marB="0"/>
                </a:tc>
                <a:extLst>
                  <a:ext uri="{0D108BD9-81ED-4DB2-BD59-A6C34878D82A}">
                    <a16:rowId xmlns:a16="http://schemas.microsoft.com/office/drawing/2014/main" val="2181277276"/>
                  </a:ext>
                </a:extLst>
              </a:tr>
              <a:tr h="304055">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Er zitten enkele kuilen in de rijbaan.</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i="0" u="none" strike="noStrike" dirty="0">
                          <a:solidFill>
                            <a:schemeClr val="tx1"/>
                          </a:solidFill>
                          <a:effectLst/>
                        </a:rPr>
                        <a:t>De buitendienst van de gemeente is ter plaatse geweest. Zij hebben begin oktober het straatwerk hersteld. </a:t>
                      </a:r>
                      <a:endParaRPr lang="nl-NL" sz="800" b="0" i="0" u="none" strike="noStrike" dirty="0">
                        <a:solidFill>
                          <a:srgbClr val="FF0000"/>
                        </a:solidFill>
                        <a:effectLst/>
                        <a:latin typeface="Arial" panose="020B0604020202020204" pitchFamily="34" charset="0"/>
                        <a:cs typeface="Arial" panose="020B0604020202020204" pitchFamily="34" charset="0"/>
                      </a:endParaRPr>
                    </a:p>
                  </a:txBody>
                  <a:tcPr marL="5636" marR="5636" marT="5636" marB="0"/>
                </a:tc>
                <a:tc>
                  <a:txBody>
                    <a:bodyPr/>
                    <a:lstStyle/>
                    <a:p>
                      <a:pPr algn="l" fontAlgn="t"/>
                      <a:r>
                        <a:rPr lang="nl-NL" sz="800" b="0" i="0" u="none" strike="noStrike" dirty="0">
                          <a:solidFill>
                            <a:srgbClr val="000000"/>
                          </a:solidFill>
                          <a:effectLst/>
                          <a:latin typeface="+mj-lt"/>
                        </a:rPr>
                        <a:t>Gemeente</a:t>
                      </a:r>
                    </a:p>
                  </a:txBody>
                  <a:tcPr marL="5636" marR="5636" marT="5636" marB="0">
                    <a:solidFill>
                      <a:srgbClr val="F7F0E7"/>
                    </a:solidFill>
                  </a:tcPr>
                </a:tc>
                <a:extLst>
                  <a:ext uri="{0D108BD9-81ED-4DB2-BD59-A6C34878D82A}">
                    <a16:rowId xmlns:a16="http://schemas.microsoft.com/office/drawing/2014/main" val="789349699"/>
                  </a:ext>
                </a:extLst>
              </a:tr>
              <a:tr h="304055">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De westelijke kant van de Rector </a:t>
                      </a:r>
                      <a:r>
                        <a:rPr lang="nl-NL" sz="800" b="0" i="0" u="none" strike="noStrike" dirty="0" err="1">
                          <a:solidFill>
                            <a:srgbClr val="000000"/>
                          </a:solidFill>
                          <a:effectLst/>
                          <a:latin typeface="Arial" panose="020B0604020202020204" pitchFamily="34" charset="0"/>
                          <a:cs typeface="Arial" panose="020B0604020202020204" pitchFamily="34" charset="0"/>
                        </a:rPr>
                        <a:t>Aldenhuysenstraat</a:t>
                      </a:r>
                      <a:r>
                        <a:rPr lang="nl-NL" sz="800" b="0" i="0" u="none" strike="noStrike" dirty="0">
                          <a:solidFill>
                            <a:srgbClr val="000000"/>
                          </a:solidFill>
                          <a:effectLst/>
                          <a:latin typeface="Arial" panose="020B0604020202020204" pitchFamily="34" charset="0"/>
                          <a:cs typeface="Arial" panose="020B0604020202020204" pitchFamily="34" charset="0"/>
                        </a:rPr>
                        <a:t> is bij nat weer glad. Kan er andere bestrating komen? Er blijft ook veel water staan over de hele weg.</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Arial" panose="020B0604020202020204" pitchFamily="34" charset="0"/>
                          <a:cs typeface="Arial" panose="020B0604020202020204" pitchFamily="34" charset="0"/>
                        </a:rPr>
                        <a:t>Er is naar aanleiding van deze vraag onderzoek gedaan bij het riool, en er is 1 vervuilde kolk gevonden. Deze is schoongemaakt.</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Arial" panose="020B0604020202020204" pitchFamily="34" charset="0"/>
                          <a:cs typeface="Arial" panose="020B0604020202020204" pitchFamily="34" charset="0"/>
                        </a:rPr>
                        <a:t>Wanneer de weg in de planning staat voor onderhoud zal er gekeken worden of het wenselijk is hier andere bestrating te plaatsen.</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Arial" panose="020B0604020202020204" pitchFamily="34" charset="0"/>
                          <a:cs typeface="Arial" panose="020B0604020202020204" pitchFamily="34" charset="0"/>
                        </a:rPr>
                        <a:t>Mochten er nog problemen zijn met gladheid of water, dan graag melden (indien mogelijk met foto) via </a:t>
                      </a:r>
                      <a:r>
                        <a:rPr lang="nl-NL" sz="800" i="0" u="none" strike="noStrike" dirty="0">
                          <a:effectLst/>
                          <a:hlinkClick r:id="rId3"/>
                        </a:rPr>
                        <a:t>https://www.gemert-bakel.nl/melding-openbare-ruimte</a:t>
                      </a:r>
                      <a:r>
                        <a:rPr lang="nl-NL" sz="800" i="0" u="none" strike="noStrike" dirty="0">
                          <a:effectLst/>
                        </a:rPr>
                        <a:t>.</a:t>
                      </a:r>
                    </a:p>
                  </a:txBody>
                  <a:tcPr marL="5636" marR="5636" marT="5636" marB="0"/>
                </a:tc>
                <a:tc>
                  <a:txBody>
                    <a:bodyPr/>
                    <a:lstStyle/>
                    <a:p>
                      <a:pPr algn="l" fontAlgn="t"/>
                      <a:r>
                        <a:rPr lang="nl-NL" sz="800" b="0" i="0" u="none" strike="noStrike" dirty="0">
                          <a:solidFill>
                            <a:schemeClr val="tx1"/>
                          </a:solidFill>
                          <a:effectLst/>
                          <a:latin typeface="+mj-lt"/>
                        </a:rPr>
                        <a:t>Gemeente</a:t>
                      </a:r>
                    </a:p>
                  </a:txBody>
                  <a:tcPr marL="5636" marR="5636" marT="5636" marB="0">
                    <a:solidFill>
                      <a:srgbClr val="F7F0E7"/>
                    </a:solidFill>
                  </a:tcPr>
                </a:tc>
                <a:extLst>
                  <a:ext uri="{0D108BD9-81ED-4DB2-BD59-A6C34878D82A}">
                    <a16:rowId xmlns:a16="http://schemas.microsoft.com/office/drawing/2014/main" val="3630876651"/>
                  </a:ext>
                </a:extLst>
              </a:tr>
              <a:tr h="304055">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In de groenstrook staan Taxus en Hulst struiken die door </a:t>
                      </a:r>
                      <a:r>
                        <a:rPr lang="nl-NL" sz="800" b="0" i="0" u="none" strike="noStrike" dirty="0" err="1">
                          <a:solidFill>
                            <a:srgbClr val="000000"/>
                          </a:solidFill>
                          <a:effectLst/>
                          <a:latin typeface="Arial" panose="020B0604020202020204" pitchFamily="34" charset="0"/>
                          <a:cs typeface="Arial" panose="020B0604020202020204" pitchFamily="34" charset="0"/>
                        </a:rPr>
                        <a:t>Senzer</a:t>
                      </a:r>
                      <a:r>
                        <a:rPr lang="nl-NL" sz="800" b="0" i="0" u="none" strike="noStrike" dirty="0">
                          <a:solidFill>
                            <a:srgbClr val="000000"/>
                          </a:solidFill>
                          <a:effectLst/>
                          <a:latin typeface="Arial" panose="020B0604020202020204" pitchFamily="34" charset="0"/>
                          <a:cs typeface="Arial" panose="020B0604020202020204" pitchFamily="34" charset="0"/>
                        </a:rPr>
                        <a:t> regelmatig geknipt worden. De bovenzijde van deze struiken, waar je met de heggenschaar niet bij kan, wordt niet gesnoeid, waardoor een vreemd snoeibeeld is ontstaan.</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Arial" panose="020B0604020202020204" pitchFamily="34" charset="0"/>
                          <a:cs typeface="Arial" panose="020B0604020202020204" pitchFamily="34" charset="0"/>
                        </a:rPr>
                        <a:t>Elke vijf jaar wordt er gekeken of er een snoeibeurt nodig is. Als dat niet nodig is wordt er niet gesnoeid. Er is echter wel een achterstand. We noteren dit als aandachtspunt om actie op te ondernemen.</a:t>
                      </a:r>
                    </a:p>
                  </a:txBody>
                  <a:tcPr marL="5636" marR="5636" marT="5636" marB="0"/>
                </a:tc>
                <a:tc>
                  <a:txBody>
                    <a:bodyPr/>
                    <a:lstStyle/>
                    <a:p>
                      <a:pPr algn="l" fontAlgn="t"/>
                      <a:r>
                        <a:rPr lang="nl-NL" sz="800" b="0" i="0" u="none" strike="noStrike" dirty="0">
                          <a:solidFill>
                            <a:srgbClr val="000000"/>
                          </a:solidFill>
                          <a:effectLst/>
                          <a:latin typeface="+mj-lt"/>
                        </a:rPr>
                        <a:t>Gemeente </a:t>
                      </a:r>
                    </a:p>
                  </a:txBody>
                  <a:tcPr marL="5636" marR="5636" marT="5636" marB="0">
                    <a:solidFill>
                      <a:srgbClr val="F7F0E7"/>
                    </a:solidFill>
                  </a:tcPr>
                </a:tc>
                <a:extLst>
                  <a:ext uri="{0D108BD9-81ED-4DB2-BD59-A6C34878D82A}">
                    <a16:rowId xmlns:a16="http://schemas.microsoft.com/office/drawing/2014/main" val="730152678"/>
                  </a:ext>
                </a:extLst>
              </a:tr>
              <a:tr h="304055">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Aan de Rector </a:t>
                      </a:r>
                      <a:r>
                        <a:rPr lang="nl-NL" sz="800" b="0" i="0" u="none" strike="noStrike" dirty="0" err="1">
                          <a:solidFill>
                            <a:srgbClr val="000000"/>
                          </a:solidFill>
                          <a:effectLst/>
                          <a:latin typeface="Arial" panose="020B0604020202020204" pitchFamily="34" charset="0"/>
                          <a:cs typeface="Arial" panose="020B0604020202020204" pitchFamily="34" charset="0"/>
                        </a:rPr>
                        <a:t>Aldenhuysenstraat</a:t>
                      </a:r>
                      <a:r>
                        <a:rPr lang="nl-NL" sz="800" b="0" i="0" u="none" strike="noStrike" dirty="0">
                          <a:solidFill>
                            <a:srgbClr val="000000"/>
                          </a:solidFill>
                          <a:effectLst/>
                          <a:latin typeface="Arial" panose="020B0604020202020204" pitchFamily="34" charset="0"/>
                          <a:cs typeface="Arial" panose="020B0604020202020204" pitchFamily="34" charset="0"/>
                        </a:rPr>
                        <a:t> staat een auto met een doek erover. Mag deze hier zo staan?</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Arial" panose="020B0604020202020204" pitchFamily="34" charset="0"/>
                          <a:cs typeface="Arial" panose="020B0604020202020204" pitchFamily="34" charset="0"/>
                        </a:rPr>
                        <a:t>Deze auto mag niet meer rijden. Hij staat op eigen terrein, en mag daarom hier staan, ook al is het geen officiële parkeerplaats. Hij staat in de eigen voortuin.</a:t>
                      </a:r>
                    </a:p>
                  </a:txBody>
                  <a:tcPr marL="5636" marR="5636" marT="5636" marB="0"/>
                </a:tc>
                <a:tc>
                  <a:txBody>
                    <a:bodyPr/>
                    <a:lstStyle/>
                    <a:p>
                      <a:pPr algn="l" fontAlgn="t"/>
                      <a:endParaRPr lang="nl-NL" sz="800" b="0" i="0" u="none" strike="noStrike" dirty="0">
                        <a:solidFill>
                          <a:srgbClr val="FF0000"/>
                        </a:solidFill>
                        <a:effectLst/>
                        <a:latin typeface="+mj-lt"/>
                      </a:endParaRPr>
                    </a:p>
                  </a:txBody>
                  <a:tcPr marL="5636" marR="5636" marT="5636" marB="0">
                    <a:solidFill>
                      <a:srgbClr val="F7F0E7"/>
                    </a:solidFill>
                  </a:tcPr>
                </a:tc>
                <a:extLst>
                  <a:ext uri="{0D108BD9-81ED-4DB2-BD59-A6C34878D82A}">
                    <a16:rowId xmlns:a16="http://schemas.microsoft.com/office/drawing/2014/main" val="1907493950"/>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5. Rector Luytenstraat/</a:t>
            </a:r>
            <a:br>
              <a:rPr lang="nl-NL" dirty="0"/>
            </a:br>
            <a:r>
              <a:rPr lang="nl-NL" dirty="0"/>
              <a:t>Rector </a:t>
            </a:r>
            <a:r>
              <a:rPr lang="nl-NL" dirty="0" err="1"/>
              <a:t>Aldenhuysenstraat</a:t>
            </a:r>
            <a:endParaRPr lang="nl-NL" dirty="0"/>
          </a:p>
        </p:txBody>
      </p:sp>
      <p:sp>
        <p:nvSpPr>
          <p:cNvPr id="5" name="Ovaal 4">
            <a:extLst>
              <a:ext uri="{FF2B5EF4-FFF2-40B4-BE49-F238E27FC236}">
                <a16:creationId xmlns:a16="http://schemas.microsoft.com/office/drawing/2014/main" id="{23325A7B-56FE-4721-8B4F-109B3F3A6ADA}"/>
              </a:ext>
            </a:extLst>
          </p:cNvPr>
          <p:cNvSpPr/>
          <p:nvPr/>
        </p:nvSpPr>
        <p:spPr>
          <a:xfrm>
            <a:off x="6876256" y="5013176"/>
            <a:ext cx="688591" cy="688591"/>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buiten, grond, persoon, mensen&#10;&#10;Automatisch gegenereerde beschrijving">
            <a:extLst>
              <a:ext uri="{FF2B5EF4-FFF2-40B4-BE49-F238E27FC236}">
                <a16:creationId xmlns:a16="http://schemas.microsoft.com/office/drawing/2014/main" id="{6008F41D-EBEA-43FD-86AF-4D8E04CB21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009"/>
          <a:stretch/>
        </p:blipFill>
        <p:spPr>
          <a:xfrm>
            <a:off x="453831" y="4220276"/>
            <a:ext cx="5702346" cy="2504465"/>
          </a:xfrm>
          <a:prstGeom prst="rect">
            <a:avLst/>
          </a:prstGeom>
        </p:spPr>
      </p:pic>
    </p:spTree>
    <p:extLst>
      <p:ext uri="{BB962C8B-B14F-4D97-AF65-F5344CB8AC3E}">
        <p14:creationId xmlns:p14="http://schemas.microsoft.com/office/powerpoint/2010/main" val="2829137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0676849-3A64-4D84-90F6-0E57D1EA72B6}"/>
              </a:ext>
            </a:extLst>
          </p:cNvPr>
          <p:cNvPicPr>
            <a:picLocks noChangeAspect="1"/>
          </p:cNvPicPr>
          <p:nvPr/>
        </p:nvPicPr>
        <p:blipFill rotWithShape="1">
          <a:blip r:embed="rId2"/>
          <a:srcRect l="28452" t="4086" b="-1"/>
          <a:stretch/>
        </p:blipFill>
        <p:spPr>
          <a:xfrm>
            <a:off x="6785960" y="4077073"/>
            <a:ext cx="1763011" cy="2647670"/>
          </a:xfrm>
          <a:prstGeom prst="rect">
            <a:avLst/>
          </a:prstGeom>
        </p:spPr>
      </p:pic>
      <p:graphicFrame>
        <p:nvGraphicFramePr>
          <p:cNvPr id="3" name="Tabel 2">
            <a:extLst>
              <a:ext uri="{FF2B5EF4-FFF2-40B4-BE49-F238E27FC236}">
                <a16:creationId xmlns:a16="http://schemas.microsoft.com/office/drawing/2014/main" id="{5A9C6D0D-B7F6-4887-AE12-C2B83C450F89}"/>
              </a:ext>
            </a:extLst>
          </p:cNvPr>
          <p:cNvGraphicFramePr>
            <a:graphicFrameLocks noGrp="1"/>
          </p:cNvGraphicFramePr>
          <p:nvPr>
            <p:extLst>
              <p:ext uri="{D42A27DB-BD31-4B8C-83A1-F6EECF244321}">
                <p14:modId xmlns:p14="http://schemas.microsoft.com/office/powerpoint/2010/main" val="2973673867"/>
              </p:ext>
            </p:extLst>
          </p:nvPr>
        </p:nvGraphicFramePr>
        <p:xfrm>
          <a:off x="436809" y="1372257"/>
          <a:ext cx="8123238" cy="2134650"/>
        </p:xfrm>
        <a:graphic>
          <a:graphicData uri="http://schemas.openxmlformats.org/drawingml/2006/table">
            <a:tbl>
              <a:tblPr>
                <a:tableStyleId>{5C22544A-7EE6-4342-B048-85BDC9FD1C3A}</a:tableStyleId>
              </a:tblPr>
              <a:tblGrid>
                <a:gridCol w="2406999">
                  <a:extLst>
                    <a:ext uri="{9D8B030D-6E8A-4147-A177-3AD203B41FA5}">
                      <a16:colId xmlns:a16="http://schemas.microsoft.com/office/drawing/2014/main" val="3334184967"/>
                    </a:ext>
                  </a:extLst>
                </a:gridCol>
                <a:gridCol w="5184576">
                  <a:extLst>
                    <a:ext uri="{9D8B030D-6E8A-4147-A177-3AD203B41FA5}">
                      <a16:colId xmlns:a16="http://schemas.microsoft.com/office/drawing/2014/main" val="997793678"/>
                    </a:ext>
                  </a:extLst>
                </a:gridCol>
                <a:gridCol w="531663">
                  <a:extLst>
                    <a:ext uri="{9D8B030D-6E8A-4147-A177-3AD203B41FA5}">
                      <a16:colId xmlns:a16="http://schemas.microsoft.com/office/drawing/2014/main" val="965170607"/>
                    </a:ext>
                  </a:extLst>
                </a:gridCol>
              </a:tblGrid>
              <a:tr h="184535">
                <a:tc>
                  <a:txBody>
                    <a:bodyPr/>
                    <a:lstStyle/>
                    <a:p>
                      <a:pPr algn="l" fontAlgn="t"/>
                      <a:r>
                        <a:rPr lang="nl-NL" sz="800" b="1" u="none" strike="noStrike" dirty="0">
                          <a:effectLst/>
                        </a:rPr>
                        <a:t>Onderwerp</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Actie/reactie</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Initiatief</a:t>
                      </a:r>
                      <a:endParaRPr lang="nl-NL" sz="700" b="1"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143434497"/>
                  </a:ext>
                </a:extLst>
              </a:tr>
              <a:tr h="288032">
                <a:tc>
                  <a:txBody>
                    <a:bodyPr/>
                    <a:lstStyle/>
                    <a:p>
                      <a:pPr algn="l" fontAlgn="t"/>
                      <a:r>
                        <a:rPr lang="nl-NL" sz="800" u="none" strike="noStrike" dirty="0">
                          <a:effectLst/>
                        </a:rPr>
                        <a:t>De onderhoud van het trottoir is slecht, waardoor je er met de rollator niet goed overheen kunt.</a:t>
                      </a:r>
                      <a:endParaRPr lang="nl-NL" sz="8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i="0" u="none" strike="noStrike" dirty="0">
                          <a:solidFill>
                            <a:schemeClr val="tx1"/>
                          </a:solidFill>
                          <a:effectLst/>
                        </a:rPr>
                        <a:t>Deze melding was bij ons bekend. Waar dit mogelijk was is het trottoir hersteld.</a:t>
                      </a:r>
                    </a:p>
                  </a:txBody>
                  <a:tcPr marL="5636" marR="5636" marT="5636" marB="0"/>
                </a:tc>
                <a:tc>
                  <a:txBody>
                    <a:bodyPr/>
                    <a:lstStyle/>
                    <a:p>
                      <a:pPr algn="l" fontAlgn="t"/>
                      <a:r>
                        <a:rPr lang="nl-NL" sz="800" b="0" i="0" u="none" strike="noStrike" dirty="0">
                          <a:solidFill>
                            <a:srgbClr val="000000"/>
                          </a:solidFill>
                          <a:effectLst/>
                          <a:latin typeface="+mj-lt"/>
                        </a:rPr>
                        <a:t>Gemeente</a:t>
                      </a:r>
                    </a:p>
                  </a:txBody>
                  <a:tcPr marL="5636" marR="5636" marT="5636" marB="0">
                    <a:solidFill>
                      <a:srgbClr val="F7F0E7"/>
                    </a:solidFill>
                  </a:tcPr>
                </a:tc>
                <a:extLst>
                  <a:ext uri="{0D108BD9-81ED-4DB2-BD59-A6C34878D82A}">
                    <a16:rowId xmlns:a16="http://schemas.microsoft.com/office/drawing/2014/main" val="2181277276"/>
                  </a:ext>
                </a:extLst>
              </a:tr>
              <a:tr h="292699">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Met de komst van </a:t>
                      </a:r>
                      <a:r>
                        <a:rPr lang="nl-NL" sz="800" b="0" i="0" u="none" strike="noStrike" dirty="0" err="1">
                          <a:solidFill>
                            <a:srgbClr val="000000"/>
                          </a:solidFill>
                          <a:effectLst/>
                          <a:latin typeface="Arial" panose="020B0604020202020204" pitchFamily="34" charset="0"/>
                          <a:cs typeface="Arial" panose="020B0604020202020204" pitchFamily="34" charset="0"/>
                        </a:rPr>
                        <a:t>Heerebosch</a:t>
                      </a:r>
                      <a:r>
                        <a:rPr lang="nl-NL" sz="800" b="0" i="0" u="none" strike="noStrike" dirty="0">
                          <a:solidFill>
                            <a:srgbClr val="000000"/>
                          </a:solidFill>
                          <a:effectLst/>
                          <a:latin typeface="Arial" panose="020B0604020202020204" pitchFamily="34" charset="0"/>
                          <a:cs typeface="Arial" panose="020B0604020202020204" pitchFamily="34" charset="0"/>
                        </a:rPr>
                        <a:t> 2 en (de nog te ontwikkelen) </a:t>
                      </a:r>
                      <a:r>
                        <a:rPr lang="nl-NL" sz="800" b="0" i="0" u="none" strike="noStrike" dirty="0" err="1">
                          <a:solidFill>
                            <a:srgbClr val="000000"/>
                          </a:solidFill>
                          <a:effectLst/>
                          <a:latin typeface="Arial" panose="020B0604020202020204" pitchFamily="34" charset="0"/>
                          <a:cs typeface="Arial" panose="020B0604020202020204" pitchFamily="34" charset="0"/>
                        </a:rPr>
                        <a:t>Heerebosch</a:t>
                      </a:r>
                      <a:r>
                        <a:rPr lang="nl-NL" sz="800" b="0" i="0" u="none" strike="noStrike" dirty="0">
                          <a:solidFill>
                            <a:srgbClr val="000000"/>
                          </a:solidFill>
                          <a:effectLst/>
                          <a:latin typeface="Arial" panose="020B0604020202020204" pitchFamily="34" charset="0"/>
                          <a:cs typeface="Arial" panose="020B0604020202020204" pitchFamily="34" charset="0"/>
                        </a:rPr>
                        <a:t> 3 is de </a:t>
                      </a:r>
                      <a:r>
                        <a:rPr lang="nl-NL" sz="800" b="0" i="0" u="none" strike="noStrike" dirty="0" err="1">
                          <a:solidFill>
                            <a:srgbClr val="000000"/>
                          </a:solidFill>
                          <a:effectLst/>
                          <a:latin typeface="Arial" panose="020B0604020202020204" pitchFamily="34" charset="0"/>
                          <a:cs typeface="Arial" panose="020B0604020202020204" pitchFamily="34" charset="0"/>
                        </a:rPr>
                        <a:t>Heereveldseweg</a:t>
                      </a:r>
                      <a:r>
                        <a:rPr lang="nl-NL" sz="800" b="0" i="0" u="none" strike="noStrike" dirty="0">
                          <a:solidFill>
                            <a:srgbClr val="000000"/>
                          </a:solidFill>
                          <a:effectLst/>
                          <a:latin typeface="Arial" panose="020B0604020202020204" pitchFamily="34" charset="0"/>
                          <a:cs typeface="Arial" panose="020B0604020202020204" pitchFamily="34" charset="0"/>
                        </a:rPr>
                        <a:t> als ontsluitingsweg te smal. </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Arial" panose="020B0604020202020204" pitchFamily="34" charset="0"/>
                          <a:cs typeface="Arial" panose="020B0604020202020204" pitchFamily="34" charset="0"/>
                        </a:rPr>
                        <a:t>Vanwege de voorziene toename van het aantal verkeersbewegingen door gebiedsontwikkelingen ook in toekomstige jaren, staat het opwaarderen van de </a:t>
                      </a:r>
                      <a:r>
                        <a:rPr lang="nl-NL" sz="800" b="0" i="0" u="none" strike="noStrike" dirty="0" err="1">
                          <a:solidFill>
                            <a:schemeClr val="tx1"/>
                          </a:solidFill>
                          <a:effectLst/>
                          <a:latin typeface="Arial" panose="020B0604020202020204" pitchFamily="34" charset="0"/>
                          <a:cs typeface="Arial" panose="020B0604020202020204" pitchFamily="34" charset="0"/>
                        </a:rPr>
                        <a:t>Heerenveldseweg</a:t>
                      </a:r>
                      <a:r>
                        <a:rPr lang="nl-NL" sz="800" b="0" i="0" u="none" strike="noStrike" dirty="0">
                          <a:solidFill>
                            <a:schemeClr val="tx1"/>
                          </a:solidFill>
                          <a:effectLst/>
                          <a:latin typeface="Arial" panose="020B0604020202020204" pitchFamily="34" charset="0"/>
                          <a:cs typeface="Arial" panose="020B0604020202020204" pitchFamily="34" charset="0"/>
                        </a:rPr>
                        <a:t> al op de projectenplanning. Dit zal echter pas gebeuren wanneer de toekomstige plannen zoals </a:t>
                      </a:r>
                      <a:r>
                        <a:rPr lang="nl-NL" sz="800" b="0" i="0" u="none" strike="noStrike" dirty="0" err="1">
                          <a:solidFill>
                            <a:schemeClr val="tx1"/>
                          </a:solidFill>
                          <a:effectLst/>
                          <a:latin typeface="Arial" panose="020B0604020202020204" pitchFamily="34" charset="0"/>
                          <a:cs typeface="Arial" panose="020B0604020202020204" pitchFamily="34" charset="0"/>
                        </a:rPr>
                        <a:t>Heerenbosch</a:t>
                      </a:r>
                      <a:r>
                        <a:rPr lang="nl-NL" sz="800" b="0" i="0" u="none" strike="noStrike" dirty="0">
                          <a:solidFill>
                            <a:schemeClr val="tx1"/>
                          </a:solidFill>
                          <a:effectLst/>
                          <a:latin typeface="Arial" panose="020B0604020202020204" pitchFamily="34" charset="0"/>
                          <a:cs typeface="Arial" panose="020B0604020202020204" pitchFamily="34" charset="0"/>
                        </a:rPr>
                        <a:t> 3 gereed zijn. Dat zal dus nog zeker enkele jaren duren. Indien vanuit de weginspectie onderhoudsmaatregelen benodigd zijn, zullen deze uitgevoerd worden.</a:t>
                      </a:r>
                    </a:p>
                  </a:txBody>
                  <a:tcPr marL="5636" marR="5636" marT="5636" marB="0"/>
                </a:tc>
                <a:tc>
                  <a:txBody>
                    <a:bodyPr/>
                    <a:lstStyle/>
                    <a:p>
                      <a:pPr algn="l" fontAlgn="t"/>
                      <a:r>
                        <a:rPr lang="nl-NL" sz="800" b="0" i="0" u="none" strike="noStrike" kern="1200" dirty="0">
                          <a:solidFill>
                            <a:schemeClr val="tx1"/>
                          </a:solidFill>
                          <a:effectLst/>
                          <a:latin typeface="+mn-lt"/>
                          <a:ea typeface="+mn-ea"/>
                          <a:cs typeface="+mn-cs"/>
                        </a:rPr>
                        <a:t>Gemeente</a:t>
                      </a:r>
                      <a:endParaRPr lang="nl-NL" sz="800" b="0" i="0" u="none" strike="noStrike" dirty="0">
                        <a:solidFill>
                          <a:schemeClr val="tx1"/>
                        </a:solidFill>
                        <a:effectLst/>
                        <a:latin typeface="+mj-lt"/>
                      </a:endParaRPr>
                    </a:p>
                  </a:txBody>
                  <a:tcPr marL="5636" marR="5636" marT="5636" marB="0"/>
                </a:tc>
                <a:extLst>
                  <a:ext uri="{0D108BD9-81ED-4DB2-BD59-A6C34878D82A}">
                    <a16:rowId xmlns:a16="http://schemas.microsoft.com/office/drawing/2014/main" val="830713141"/>
                  </a:ext>
                </a:extLst>
              </a:tr>
              <a:tr h="342964">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Kan er bij de nieuwe plannen van </a:t>
                      </a:r>
                      <a:r>
                        <a:rPr lang="nl-NL" sz="800" b="0" i="0" u="none" strike="noStrike" dirty="0" err="1">
                          <a:solidFill>
                            <a:srgbClr val="000000"/>
                          </a:solidFill>
                          <a:effectLst/>
                          <a:latin typeface="Arial" panose="020B0604020202020204" pitchFamily="34" charset="0"/>
                          <a:cs typeface="Arial" panose="020B0604020202020204" pitchFamily="34" charset="0"/>
                        </a:rPr>
                        <a:t>Heerenbosch</a:t>
                      </a:r>
                      <a:r>
                        <a:rPr lang="nl-NL" sz="800" b="0" i="0" u="none" strike="noStrike" dirty="0">
                          <a:solidFill>
                            <a:srgbClr val="000000"/>
                          </a:solidFill>
                          <a:effectLst/>
                          <a:latin typeface="Arial" panose="020B0604020202020204" pitchFamily="34" charset="0"/>
                          <a:cs typeface="Arial" panose="020B0604020202020204" pitchFamily="34" charset="0"/>
                        </a:rPr>
                        <a:t> 3 alvast bij voorbaat nagedacht worden over speelvoorzieningen, </a:t>
                      </a:r>
                      <a:r>
                        <a:rPr lang="nl-NL" sz="800" b="0" i="0" u="none" strike="noStrike" dirty="0" err="1">
                          <a:solidFill>
                            <a:srgbClr val="000000"/>
                          </a:solidFill>
                          <a:effectLst/>
                          <a:latin typeface="Arial" panose="020B0604020202020204" pitchFamily="34" charset="0"/>
                          <a:cs typeface="Arial" panose="020B0604020202020204" pitchFamily="34" charset="0"/>
                        </a:rPr>
                        <a:t>hondenuitrenplaats</a:t>
                      </a:r>
                      <a:r>
                        <a:rPr lang="nl-NL" sz="800" b="0" i="0" u="none" strike="noStrike" dirty="0">
                          <a:solidFill>
                            <a:srgbClr val="000000"/>
                          </a:solidFill>
                          <a:effectLst/>
                          <a:latin typeface="Arial" panose="020B0604020202020204" pitchFamily="34" charset="0"/>
                          <a:cs typeface="Arial" panose="020B0604020202020204" pitchFamily="34" charset="0"/>
                        </a:rPr>
                        <a:t>, </a:t>
                      </a:r>
                      <a:r>
                        <a:rPr lang="nl-NL" sz="800" b="0" i="0" u="none" strike="noStrike" dirty="0" err="1">
                          <a:solidFill>
                            <a:srgbClr val="000000"/>
                          </a:solidFill>
                          <a:effectLst/>
                          <a:latin typeface="Arial" panose="020B0604020202020204" pitchFamily="34" charset="0"/>
                          <a:cs typeface="Arial" panose="020B0604020202020204" pitchFamily="34" charset="0"/>
                        </a:rPr>
                        <a:t>e.d</a:t>
                      </a:r>
                      <a:r>
                        <a:rPr lang="nl-NL" sz="800" b="0" i="0" u="none" strike="noStrike" dirty="0">
                          <a:solidFill>
                            <a:srgbClr val="000000"/>
                          </a:solidFill>
                          <a:effectLst/>
                          <a:latin typeface="Arial" panose="020B0604020202020204" pitchFamily="34" charset="0"/>
                          <a:cs typeface="Arial" panose="020B0604020202020204" pitchFamily="34" charset="0"/>
                        </a:rPr>
                        <a:t>?</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Arial" panose="020B0604020202020204" pitchFamily="34" charset="0"/>
                          <a:cs typeface="Arial" panose="020B0604020202020204" pitchFamily="34" charset="0"/>
                        </a:rPr>
                        <a:t>In </a:t>
                      </a:r>
                      <a:r>
                        <a:rPr lang="nl-NL" sz="800" b="0" i="0" u="none" strike="noStrike" dirty="0" err="1">
                          <a:solidFill>
                            <a:schemeClr val="tx1"/>
                          </a:solidFill>
                          <a:effectLst/>
                          <a:latin typeface="Arial" panose="020B0604020202020204" pitchFamily="34" charset="0"/>
                          <a:cs typeface="Arial" panose="020B0604020202020204" pitchFamily="34" charset="0"/>
                        </a:rPr>
                        <a:t>Heerenbosch</a:t>
                      </a:r>
                      <a:r>
                        <a:rPr lang="nl-NL" sz="800" b="0" i="0" u="none" strike="noStrike" dirty="0">
                          <a:solidFill>
                            <a:schemeClr val="tx1"/>
                          </a:solidFill>
                          <a:effectLst/>
                          <a:latin typeface="Arial" panose="020B0604020202020204" pitchFamily="34" charset="0"/>
                          <a:cs typeface="Arial" panose="020B0604020202020204" pitchFamily="34" charset="0"/>
                        </a:rPr>
                        <a:t> </a:t>
                      </a:r>
                      <a:r>
                        <a:rPr lang="nl-NL" sz="800" b="1" i="0" u="none" strike="noStrike" dirty="0">
                          <a:solidFill>
                            <a:schemeClr val="tx1"/>
                          </a:solidFill>
                          <a:effectLst/>
                          <a:latin typeface="Arial" panose="020B0604020202020204" pitchFamily="34" charset="0"/>
                          <a:cs typeface="Arial" panose="020B0604020202020204" pitchFamily="34" charset="0"/>
                        </a:rPr>
                        <a:t>2</a:t>
                      </a:r>
                      <a:r>
                        <a:rPr lang="nl-NL" sz="800" b="0" i="0" u="none" strike="noStrike" dirty="0">
                          <a:solidFill>
                            <a:schemeClr val="tx1"/>
                          </a:solidFill>
                          <a:effectLst/>
                          <a:latin typeface="Arial" panose="020B0604020202020204" pitchFamily="34" charset="0"/>
                          <a:cs typeface="Arial" panose="020B0604020202020204" pitchFamily="34" charset="0"/>
                        </a:rPr>
                        <a:t> is al een speelplek opgenomen in de woonrijpplannen. </a:t>
                      </a:r>
                    </a:p>
                  </a:txBody>
                  <a:tcPr marL="5636" marR="5636" marT="5636" marB="0"/>
                </a:tc>
                <a:tc>
                  <a:txBody>
                    <a:bodyPr/>
                    <a:lstStyle/>
                    <a:p>
                      <a:pPr algn="l" fontAlgn="t"/>
                      <a:endParaRPr lang="nl-NL" sz="800" b="0" i="0" u="none" strike="noStrike" dirty="0">
                        <a:solidFill>
                          <a:srgbClr val="FF0000"/>
                        </a:solidFill>
                        <a:effectLst/>
                        <a:latin typeface="+mj-lt"/>
                      </a:endParaRPr>
                    </a:p>
                  </a:txBody>
                  <a:tcPr marL="5636" marR="5636" marT="5636" marB="0"/>
                </a:tc>
                <a:extLst>
                  <a:ext uri="{0D108BD9-81ED-4DB2-BD59-A6C34878D82A}">
                    <a16:rowId xmlns:a16="http://schemas.microsoft.com/office/drawing/2014/main" val="789349699"/>
                  </a:ext>
                </a:extLst>
              </a:tr>
              <a:tr h="304055">
                <a:tc>
                  <a:txBody>
                    <a:bodyPr/>
                    <a:lstStyle/>
                    <a:p>
                      <a:pPr algn="l" fontAlgn="t"/>
                      <a:r>
                        <a:rPr lang="nl-NL" sz="800" b="0" i="0" u="none" strike="noStrike" dirty="0">
                          <a:solidFill>
                            <a:schemeClr val="tx1"/>
                          </a:solidFill>
                          <a:effectLst/>
                          <a:latin typeface="Arial" panose="020B0604020202020204" pitchFamily="34" charset="0"/>
                          <a:cs typeface="Arial" panose="020B0604020202020204" pitchFamily="34" charset="0"/>
                        </a:rPr>
                        <a:t>We hebben een voorstel voor het doortrekken van wandelroute(s) langs het processiepark.</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1" u="none" strike="noStrike" kern="1200" baseline="0" dirty="0">
                          <a:solidFill>
                            <a:schemeClr val="dk1"/>
                          </a:solidFill>
                          <a:latin typeface="+mj-lt"/>
                          <a:ea typeface="+mn-ea"/>
                          <a:cs typeface="+mn-cs"/>
                        </a:rPr>
                        <a:t>(zie volgende bladzijde)</a:t>
                      </a:r>
                      <a:endParaRPr lang="nl-NL" sz="700" b="0" i="1" u="none" strike="noStrike" dirty="0">
                        <a:solidFill>
                          <a:schemeClr val="tx1"/>
                        </a:solidFill>
                        <a:effectLst/>
                        <a:latin typeface="Arial" panose="020B0604020202020204" pitchFamily="34" charset="0"/>
                        <a:cs typeface="Arial" panose="020B0604020202020204" pitchFamily="34" charset="0"/>
                      </a:endParaRPr>
                    </a:p>
                  </a:txBody>
                  <a:tcPr marL="5636" marR="5636" marT="5636" marB="0"/>
                </a:tc>
                <a:tc>
                  <a:txBody>
                    <a:bodyPr/>
                    <a:lstStyle/>
                    <a:p>
                      <a:pPr algn="l" fontAlgn="t"/>
                      <a:endParaRPr lang="nl-NL" sz="800" b="0" i="0" u="none" strike="noStrike" dirty="0">
                        <a:solidFill>
                          <a:srgbClr val="000000"/>
                        </a:solidFill>
                        <a:effectLst/>
                        <a:latin typeface="+mj-lt"/>
                      </a:endParaRPr>
                    </a:p>
                  </a:txBody>
                  <a:tcPr marL="5636" marR="5636" marT="5636" marB="0">
                    <a:solidFill>
                      <a:srgbClr val="F7F0E7"/>
                    </a:solidFill>
                  </a:tcPr>
                </a:tc>
                <a:extLst>
                  <a:ext uri="{0D108BD9-81ED-4DB2-BD59-A6C34878D82A}">
                    <a16:rowId xmlns:a16="http://schemas.microsoft.com/office/drawing/2014/main" val="3630876651"/>
                  </a:ext>
                </a:extLst>
              </a:tr>
              <a:tr h="304055">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Kan de toegang naar het Openluchttheater worden verruimd door de struik (deels) weg te halen? Door het storten van groenafval wordt de toegangsrit extra versmald.</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mj-lt"/>
                          <a:cs typeface="Arial" panose="020B0604020202020204" pitchFamily="34" charset="0"/>
                        </a:rPr>
                        <a:t>We hebben de situatie ter plekke bekeken. We zien ondanks het groenafval geen noodzaak om de situatie aan te passen. De weg is ruim genoeg om bij het theater te komen. Het afval wordt vrijdags opgehaald. Als er afval ligt waardoor de weg wordt versperd kan daarvoor een Melding Openbare Ruimte worden gemaakt via: </a:t>
                      </a:r>
                      <a:r>
                        <a:rPr lang="nl-NL" sz="800" i="0" u="none" strike="noStrike" dirty="0">
                          <a:effectLst/>
                          <a:latin typeface="+mj-lt"/>
                          <a:hlinkClick r:id="rId3"/>
                        </a:rPr>
                        <a:t>https://www.gemert-bakel.nl/melding-openbare-ruimte</a:t>
                      </a:r>
                      <a:endParaRPr lang="nl-NL" sz="800" b="0" i="0" u="none" strike="noStrike" dirty="0">
                        <a:solidFill>
                          <a:schemeClr val="tx1"/>
                        </a:solidFill>
                        <a:effectLst/>
                        <a:latin typeface="+mj-lt"/>
                        <a:cs typeface="Arial" panose="020B0604020202020204" pitchFamily="34" charset="0"/>
                      </a:endParaRPr>
                    </a:p>
                  </a:txBody>
                  <a:tcPr marL="5636" marR="5636" marT="5636" marB="0"/>
                </a:tc>
                <a:tc>
                  <a:txBody>
                    <a:bodyPr/>
                    <a:lstStyle/>
                    <a:p>
                      <a:pPr algn="l" fontAlgn="t"/>
                      <a:endParaRPr lang="nl-NL" sz="800" b="0" i="0" u="none" strike="noStrike" dirty="0">
                        <a:solidFill>
                          <a:srgbClr val="000000"/>
                        </a:solidFill>
                        <a:effectLst/>
                        <a:latin typeface="+mj-lt"/>
                      </a:endParaRPr>
                    </a:p>
                  </a:txBody>
                  <a:tcPr marL="5636" marR="5636" marT="5636" marB="0">
                    <a:solidFill>
                      <a:srgbClr val="F7F0E7"/>
                    </a:solidFill>
                  </a:tcPr>
                </a:tc>
                <a:extLst>
                  <a:ext uri="{0D108BD9-81ED-4DB2-BD59-A6C34878D82A}">
                    <a16:rowId xmlns:a16="http://schemas.microsoft.com/office/drawing/2014/main" val="730152678"/>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6/7. Past. Castelijnstraat/ </a:t>
            </a:r>
            <a:r>
              <a:rPr lang="nl-NL" dirty="0" err="1"/>
              <a:t>Heereveldseweg</a:t>
            </a:r>
            <a:endParaRPr lang="nl-NL" dirty="0"/>
          </a:p>
        </p:txBody>
      </p:sp>
      <p:sp>
        <p:nvSpPr>
          <p:cNvPr id="5" name="Ovaal 4">
            <a:extLst>
              <a:ext uri="{FF2B5EF4-FFF2-40B4-BE49-F238E27FC236}">
                <a16:creationId xmlns:a16="http://schemas.microsoft.com/office/drawing/2014/main" id="{23325A7B-56FE-4721-8B4F-109B3F3A6ADA}"/>
              </a:ext>
            </a:extLst>
          </p:cNvPr>
          <p:cNvSpPr/>
          <p:nvPr/>
        </p:nvSpPr>
        <p:spPr>
          <a:xfrm>
            <a:off x="7524328" y="4228032"/>
            <a:ext cx="713136" cy="713136"/>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Afbeelding 2">
            <a:extLst>
              <a:ext uri="{FF2B5EF4-FFF2-40B4-BE49-F238E27FC236}">
                <a16:creationId xmlns:a16="http://schemas.microsoft.com/office/drawing/2014/main" id="{2E7674F4-DE78-4A80-A4CA-37C2DD6EA00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42"/>
          <a:stretch/>
        </p:blipFill>
        <p:spPr bwMode="auto">
          <a:xfrm>
            <a:off x="457201" y="4077072"/>
            <a:ext cx="5627688" cy="264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671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0676849-3A64-4D84-90F6-0E57D1EA72B6}"/>
              </a:ext>
            </a:extLst>
          </p:cNvPr>
          <p:cNvPicPr>
            <a:picLocks noChangeAspect="1"/>
          </p:cNvPicPr>
          <p:nvPr/>
        </p:nvPicPr>
        <p:blipFill rotWithShape="1">
          <a:blip r:embed="rId2"/>
          <a:srcRect l="28452" t="4086" b="-1"/>
          <a:stretch/>
        </p:blipFill>
        <p:spPr>
          <a:xfrm>
            <a:off x="6785960" y="4077073"/>
            <a:ext cx="1763011" cy="2647670"/>
          </a:xfrm>
          <a:prstGeom prst="rect">
            <a:avLst/>
          </a:prstGeom>
        </p:spPr>
      </p:pic>
      <p:graphicFrame>
        <p:nvGraphicFramePr>
          <p:cNvPr id="3" name="Tabel 2">
            <a:extLst>
              <a:ext uri="{FF2B5EF4-FFF2-40B4-BE49-F238E27FC236}">
                <a16:creationId xmlns:a16="http://schemas.microsoft.com/office/drawing/2014/main" id="{5A9C6D0D-B7F6-4887-AE12-C2B83C450F89}"/>
              </a:ext>
            </a:extLst>
          </p:cNvPr>
          <p:cNvGraphicFramePr>
            <a:graphicFrameLocks noGrp="1"/>
          </p:cNvGraphicFramePr>
          <p:nvPr>
            <p:extLst>
              <p:ext uri="{D42A27DB-BD31-4B8C-83A1-F6EECF244321}">
                <p14:modId xmlns:p14="http://schemas.microsoft.com/office/powerpoint/2010/main" val="3336685664"/>
              </p:ext>
            </p:extLst>
          </p:nvPr>
        </p:nvGraphicFramePr>
        <p:xfrm>
          <a:off x="436809" y="1372257"/>
          <a:ext cx="8123238" cy="2018971"/>
        </p:xfrm>
        <a:graphic>
          <a:graphicData uri="http://schemas.openxmlformats.org/drawingml/2006/table">
            <a:tbl>
              <a:tblPr>
                <a:tableStyleId>{5C22544A-7EE6-4342-B048-85BDC9FD1C3A}</a:tableStyleId>
              </a:tblPr>
              <a:tblGrid>
                <a:gridCol w="2406999">
                  <a:extLst>
                    <a:ext uri="{9D8B030D-6E8A-4147-A177-3AD203B41FA5}">
                      <a16:colId xmlns:a16="http://schemas.microsoft.com/office/drawing/2014/main" val="3334184967"/>
                    </a:ext>
                  </a:extLst>
                </a:gridCol>
                <a:gridCol w="5184576">
                  <a:extLst>
                    <a:ext uri="{9D8B030D-6E8A-4147-A177-3AD203B41FA5}">
                      <a16:colId xmlns:a16="http://schemas.microsoft.com/office/drawing/2014/main" val="997793678"/>
                    </a:ext>
                  </a:extLst>
                </a:gridCol>
                <a:gridCol w="531663">
                  <a:extLst>
                    <a:ext uri="{9D8B030D-6E8A-4147-A177-3AD203B41FA5}">
                      <a16:colId xmlns:a16="http://schemas.microsoft.com/office/drawing/2014/main" val="965170607"/>
                    </a:ext>
                  </a:extLst>
                </a:gridCol>
              </a:tblGrid>
              <a:tr h="184535">
                <a:tc>
                  <a:txBody>
                    <a:bodyPr/>
                    <a:lstStyle/>
                    <a:p>
                      <a:pPr algn="l" fontAlgn="t"/>
                      <a:r>
                        <a:rPr lang="nl-NL" sz="800" b="1" u="none" strike="noStrike" dirty="0">
                          <a:effectLst/>
                        </a:rPr>
                        <a:t>Onderwerp</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Actie/reactie</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Initiatief</a:t>
                      </a:r>
                      <a:endParaRPr lang="nl-NL" sz="700" b="1"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143434497"/>
                  </a:ext>
                </a:extLst>
              </a:tr>
              <a:tr h="304055">
                <a:tc>
                  <a:txBody>
                    <a:bodyPr/>
                    <a:lstStyle/>
                    <a:p>
                      <a:pPr algn="l" fontAlgn="t"/>
                      <a:r>
                        <a:rPr lang="nl-NL" sz="800" b="0" i="0" u="none" strike="noStrike" dirty="0">
                          <a:solidFill>
                            <a:schemeClr val="tx1"/>
                          </a:solidFill>
                          <a:effectLst/>
                          <a:latin typeface="Arial" panose="020B0604020202020204" pitchFamily="34" charset="0"/>
                          <a:cs typeface="Arial" panose="020B0604020202020204" pitchFamily="34" charset="0"/>
                        </a:rPr>
                        <a:t>We hebben een voorstel voor het doortrekken van wandelroute(s) langs het processiepark.</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1" u="none" strike="noStrike" kern="1200" baseline="0" dirty="0">
                          <a:solidFill>
                            <a:schemeClr val="dk1"/>
                          </a:solidFill>
                          <a:latin typeface="+mj-lt"/>
                          <a:ea typeface="+mn-ea"/>
                          <a:cs typeface="+mn-cs"/>
                        </a:rPr>
                        <a:t>We vinden het fijn dat er wordt meegedacht door inwoners hoe het dorp leefbaarder kan worden gemaakt. Het is echter best een grote vraag, die niet zomaar even uitgevoerd kan worden.</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b="0" i="1" u="none" strike="noStrike" kern="1200" baseline="0" dirty="0">
                          <a:solidFill>
                            <a:schemeClr val="dk1"/>
                          </a:solidFill>
                          <a:latin typeface="+mj-lt"/>
                          <a:ea typeface="+mn-ea"/>
                          <a:cs typeface="+mn-cs"/>
                        </a:rPr>
                        <a:t>Om een goede integrale afweging te kunnen maken, is het goed dit voorstel neer te leggen in gesprekken over de dorpsvisie. Er zal in Handel nog een bijeenkomst worden georganiseerd waarop inwoners hun input kunnen geven voor de omgevings-/dorpsvisie. Het aanleggen van een wandelpad en/of wandelroute is geen direct doel voor in de visie, maar kan wel bijdragen aan een hoger gelegen doel binnen die visie (cultuur, religieuze historie, beleving en spelen). Het aanleggen van het wandelpad kan dan bijvoorbeeld opgenomen worden in een programma.</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b="0" i="1" u="none" strike="noStrike" kern="1200" baseline="0" dirty="0">
                          <a:solidFill>
                            <a:schemeClr val="dk1"/>
                          </a:solidFill>
                          <a:latin typeface="+mj-lt"/>
                          <a:ea typeface="+mn-ea"/>
                          <a:cs typeface="+mn-cs"/>
                        </a:rPr>
                        <a:t>In Handel zijn al diverse wandelroutes uitgezet, waaronder de grenspalenroute, kloosterrondwandeling Huize Padua in Handel (onderdeel van Ons </a:t>
                      </a:r>
                      <a:r>
                        <a:rPr lang="nl-NL" sz="800" b="0" i="1" u="none" strike="noStrike" kern="1200" baseline="0" dirty="0" err="1">
                          <a:solidFill>
                            <a:schemeClr val="dk1"/>
                          </a:solidFill>
                          <a:latin typeface="+mj-lt"/>
                          <a:ea typeface="+mn-ea"/>
                          <a:cs typeface="+mn-cs"/>
                        </a:rPr>
                        <a:t>Kloosterpad</a:t>
                      </a:r>
                      <a:r>
                        <a:rPr lang="nl-NL" sz="800" b="0" i="1" u="none" strike="noStrike" kern="1200" baseline="0" dirty="0">
                          <a:solidFill>
                            <a:schemeClr val="dk1"/>
                          </a:solidFill>
                          <a:latin typeface="+mj-lt"/>
                          <a:ea typeface="+mn-ea"/>
                          <a:cs typeface="+mn-cs"/>
                        </a:rPr>
                        <a:t>) en wandeling naar Handel. Deze lopen al voor het merendeel over de voorgestelde route. Op de website van </a:t>
                      </a:r>
                      <a:r>
                        <a:rPr lang="nl-NL" sz="800" b="0" i="1" u="none" strike="noStrike" kern="1200" baseline="0" dirty="0">
                          <a:solidFill>
                            <a:schemeClr val="dk1"/>
                          </a:solidFill>
                          <a:latin typeface="+mj-lt"/>
                          <a:ea typeface="+mn-ea"/>
                          <a:cs typeface="+mn-cs"/>
                          <a:hlinkClick r:id="rId3"/>
                        </a:rPr>
                        <a:t>https://www.landvandepeel.nl/nl/routes?search=Handel&amp;order=desc</a:t>
                      </a:r>
                      <a:r>
                        <a:rPr lang="nl-NL" sz="800" b="0" i="1" u="none" strike="noStrike" kern="1200" baseline="0" dirty="0">
                          <a:solidFill>
                            <a:schemeClr val="dk1"/>
                          </a:solidFill>
                          <a:latin typeface="+mj-lt"/>
                          <a:ea typeface="+mn-ea"/>
                          <a:cs typeface="+mn-cs"/>
                        </a:rPr>
                        <a:t> zijn deze routes te zien.</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b="0" i="1" u="none" strike="noStrike" kern="1200" baseline="0" dirty="0">
                          <a:solidFill>
                            <a:schemeClr val="dk1"/>
                          </a:solidFill>
                          <a:latin typeface="+mj-lt"/>
                          <a:ea typeface="+mn-ea"/>
                          <a:cs typeface="+mn-cs"/>
                        </a:rPr>
                        <a:t>Deze wandelroutes worden gemaakt en uitgezet door andere instanties, veelal is de VVV hierbij betrokken. Eventuele suggesties voor (nieuwe) wandelroutes kunnen daarom ook bij de VVV Gemert-Bakel aangeven worden.</a:t>
                      </a:r>
                      <a:endParaRPr lang="nl-NL" sz="700" b="0" i="1" u="none" strike="noStrike" dirty="0">
                        <a:solidFill>
                          <a:schemeClr val="tx1"/>
                        </a:solidFill>
                        <a:effectLst/>
                        <a:latin typeface="Arial" panose="020B0604020202020204" pitchFamily="34" charset="0"/>
                        <a:cs typeface="Arial" panose="020B0604020202020204" pitchFamily="34" charset="0"/>
                      </a:endParaRPr>
                    </a:p>
                  </a:txBody>
                  <a:tcPr marL="5636" marR="5636" marT="5636" marB="0"/>
                </a:tc>
                <a:tc>
                  <a:txBody>
                    <a:bodyPr/>
                    <a:lstStyle/>
                    <a:p>
                      <a:pPr algn="l" fontAlgn="t"/>
                      <a:r>
                        <a:rPr lang="nl-NL" sz="800" b="0" i="0" u="none" strike="noStrike" dirty="0">
                          <a:solidFill>
                            <a:srgbClr val="000000"/>
                          </a:solidFill>
                          <a:effectLst/>
                          <a:latin typeface="+mj-lt"/>
                        </a:rPr>
                        <a:t>Inwoners/ VVV Gemert-Bakel</a:t>
                      </a:r>
                    </a:p>
                  </a:txBody>
                  <a:tcPr marL="5636" marR="5636" marT="5636" marB="0">
                    <a:solidFill>
                      <a:srgbClr val="F7F0E7"/>
                    </a:solidFill>
                  </a:tcPr>
                </a:tc>
                <a:extLst>
                  <a:ext uri="{0D108BD9-81ED-4DB2-BD59-A6C34878D82A}">
                    <a16:rowId xmlns:a16="http://schemas.microsoft.com/office/drawing/2014/main" val="3630876651"/>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6/7. Past. Castelijnstraat/ </a:t>
            </a:r>
            <a:r>
              <a:rPr lang="nl-NL" dirty="0" err="1"/>
              <a:t>Heereveldseweg</a:t>
            </a:r>
            <a:r>
              <a:rPr lang="nl-NL" dirty="0"/>
              <a:t> (vervolg)</a:t>
            </a:r>
          </a:p>
        </p:txBody>
      </p:sp>
      <p:sp>
        <p:nvSpPr>
          <p:cNvPr id="5" name="Ovaal 4">
            <a:extLst>
              <a:ext uri="{FF2B5EF4-FFF2-40B4-BE49-F238E27FC236}">
                <a16:creationId xmlns:a16="http://schemas.microsoft.com/office/drawing/2014/main" id="{23325A7B-56FE-4721-8B4F-109B3F3A6ADA}"/>
              </a:ext>
            </a:extLst>
          </p:cNvPr>
          <p:cNvSpPr/>
          <p:nvPr/>
        </p:nvSpPr>
        <p:spPr>
          <a:xfrm>
            <a:off x="7803802" y="4941168"/>
            <a:ext cx="713136" cy="713136"/>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66553975"/>
      </p:ext>
    </p:extLst>
  </p:cSld>
  <p:clrMapOvr>
    <a:masterClrMapping/>
  </p:clrMapOvr>
</p:sld>
</file>

<file path=ppt/theme/theme1.xml><?xml version="1.0" encoding="utf-8"?>
<a:theme xmlns:a="http://schemas.openxmlformats.org/drawingml/2006/main" name="Kantoorthema">
  <a:themeElements>
    <a:clrScheme name="Gemert-Bakel">
      <a:dk1>
        <a:sysClr val="windowText" lastClr="000000"/>
      </a:dk1>
      <a:lt1>
        <a:sysClr val="window" lastClr="FFFFFF"/>
      </a:lt1>
      <a:dk2>
        <a:srgbClr val="FFFFFF"/>
      </a:dk2>
      <a:lt2>
        <a:srgbClr val="808080"/>
      </a:lt2>
      <a:accent1>
        <a:srgbClr val="D4A400"/>
      </a:accent1>
      <a:accent2>
        <a:srgbClr val="002A64"/>
      </a:accent2>
      <a:accent3>
        <a:srgbClr val="D8D8D8"/>
      </a:accent3>
      <a:accent4>
        <a:srgbClr val="000000"/>
      </a:accent4>
      <a:accent5>
        <a:srgbClr val="E6CFAA"/>
      </a:accent5>
      <a:accent6>
        <a:srgbClr val="00255A"/>
      </a:accent6>
      <a:hlink>
        <a:srgbClr val="93117E"/>
      </a:hlink>
      <a:folHlink>
        <a:srgbClr val="002A64"/>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2832</TotalTime>
  <Words>2264</Words>
  <Application>Microsoft Office PowerPoint</Application>
  <PresentationFormat>Diavoorstelling (4:3)</PresentationFormat>
  <Paragraphs>110</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Wingdings</vt:lpstr>
      <vt:lpstr>Kantoorthema</vt:lpstr>
      <vt:lpstr>Kijk in de Wijk Handel</vt:lpstr>
      <vt:lpstr>Planning/route</vt:lpstr>
      <vt:lpstr>1. Onze Lieve Vrouwestraat</vt:lpstr>
      <vt:lpstr>1. OLVstraat (vervolg)</vt:lpstr>
      <vt:lpstr>2/3. Handelseweg</vt:lpstr>
      <vt:lpstr>4. Boskant</vt:lpstr>
      <vt:lpstr>5. Rector Luytenstraat/ Rector Aldenhuysenstraat</vt:lpstr>
      <vt:lpstr>6/7. Past. Castelijnstraat/ Heereveldseweg</vt:lpstr>
      <vt:lpstr>6/7. Past. Castelijnstraat/ Heereveldseweg (vervolg)</vt:lpstr>
    </vt:vector>
  </TitlesOfParts>
  <Company>Opus 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Algemeen</dc:title>
  <dc:creator>Laudij, Claire</dc:creator>
  <cp:lastModifiedBy>Laudij, Claire</cp:lastModifiedBy>
  <cp:revision>116</cp:revision>
  <cp:lastPrinted>2022-05-09T13:39:32Z</cp:lastPrinted>
  <dcterms:created xsi:type="dcterms:W3CDTF">2022-04-04T14:52:40Z</dcterms:created>
  <dcterms:modified xsi:type="dcterms:W3CDTF">2023-01-03T15:17:11Z</dcterms:modified>
</cp:coreProperties>
</file>