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0" r:id="rId2"/>
    <p:sldId id="278" r:id="rId3"/>
    <p:sldId id="271" r:id="rId4"/>
    <p:sldId id="288" r:id="rId5"/>
    <p:sldId id="289" r:id="rId6"/>
    <p:sldId id="290" r:id="rId7"/>
    <p:sldId id="294" r:id="rId8"/>
    <p:sldId id="291" r:id="rId9"/>
    <p:sldId id="293" r:id="rId10"/>
    <p:sldId id="292" r:id="rId11"/>
    <p:sldId id="295" r:id="rId12"/>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6">
          <p15:clr>
            <a:srgbClr val="A4A3A4"/>
          </p15:clr>
        </p15:guide>
        <p15:guide id="2" pos="772">
          <p15:clr>
            <a:srgbClr val="A4A3A4"/>
          </p15:clr>
        </p15:guide>
        <p15:guide id="3" pos="4114">
          <p15:clr>
            <a:srgbClr val="A4A3A4"/>
          </p15:clr>
        </p15:guide>
        <p15:guide id="4" pos="540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8" autoAdjust="0"/>
    <p:restoredTop sz="94704" autoAdjust="0"/>
  </p:normalViewPr>
  <p:slideViewPr>
    <p:cSldViewPr>
      <p:cViewPr varScale="1">
        <p:scale>
          <a:sx n="110" d="100"/>
          <a:sy n="110" d="100"/>
        </p:scale>
        <p:origin x="1110" y="102"/>
      </p:cViewPr>
      <p:guideLst>
        <p:guide orient="horz" pos="4026"/>
        <p:guide pos="772"/>
        <p:guide pos="4114"/>
        <p:guide pos="54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914" y="-8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95"/>
            <a:ext cx="6797675" cy="883763"/>
          </a:xfrm>
          <a:prstGeom prst="rect">
            <a:avLst/>
          </a:prstGeom>
        </p:spPr>
      </p:pic>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2990732" y="0"/>
            <a:ext cx="1829703" cy="493633"/>
          </a:xfrm>
          <a:prstGeom prst="rect">
            <a:avLst/>
          </a:prstGeom>
        </p:spPr>
        <p:txBody>
          <a:bodyPr vert="horz" lIns="96661" tIns="48331" rIns="96661" bIns="48331" rtlCol="0"/>
          <a:lstStyle>
            <a:lvl1pPr algn="r">
              <a:defRPr sz="1300"/>
            </a:lvl1pPr>
          </a:lstStyle>
          <a:p>
            <a:fld id="{A883D307-CC89-4381-A147-580696AAA1F0}" type="datetimeFigureOut">
              <a:rPr lang="nl-NL" smtClean="0"/>
              <a:t>17-11-2022</a:t>
            </a:fld>
            <a:endParaRPr lang="nl-NL"/>
          </a:p>
        </p:txBody>
      </p:sp>
      <p:sp>
        <p:nvSpPr>
          <p:cNvPr id="4" name="Tijdelijke aanduiding voor voettekst 3"/>
          <p:cNvSpPr>
            <a:spLocks noGrp="1"/>
          </p:cNvSpPr>
          <p:nvPr>
            <p:ph type="ftr" sz="quarter" idx="2"/>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4" y="9377317"/>
            <a:ext cx="2945659" cy="493633"/>
          </a:xfrm>
          <a:prstGeom prst="rect">
            <a:avLst/>
          </a:prstGeom>
        </p:spPr>
        <p:txBody>
          <a:bodyPr vert="horz" lIns="96661" tIns="48331" rIns="96661" bIns="48331" rtlCol="0" anchor="b"/>
          <a:lstStyle>
            <a:lvl1pPr algn="r">
              <a:defRPr sz="1300"/>
            </a:lvl1pPr>
          </a:lstStyle>
          <a:p>
            <a:fld id="{6EA1E43B-50A1-47B2-B992-2A06D54A6974}" type="slidenum">
              <a:rPr lang="nl-NL" smtClean="0"/>
              <a:t>‹nr.›</a:t>
            </a:fld>
            <a:endParaRPr lang="nl-NL"/>
          </a:p>
        </p:txBody>
      </p:sp>
    </p:spTree>
    <p:extLst>
      <p:ext uri="{BB962C8B-B14F-4D97-AF65-F5344CB8AC3E}">
        <p14:creationId xmlns:p14="http://schemas.microsoft.com/office/powerpoint/2010/main" val="35051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3633"/>
          </a:xfrm>
          <a:prstGeom prst="rect">
            <a:avLst/>
          </a:prstGeom>
        </p:spPr>
        <p:txBody>
          <a:bodyPr vert="horz" lIns="96661" tIns="48331" rIns="96661" bIns="48331" rtlCol="0"/>
          <a:lstStyle>
            <a:lvl1pPr algn="r">
              <a:defRPr sz="1300"/>
            </a:lvl1pPr>
          </a:lstStyle>
          <a:p>
            <a:fld id="{F460D43D-3E90-4D7B-BF52-77A44CCCA16E}" type="datetimeFigureOut">
              <a:rPr lang="nl-NL" smtClean="0"/>
              <a:t>17-11-2022</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377317"/>
            <a:ext cx="2945659" cy="493633"/>
          </a:xfrm>
          <a:prstGeom prst="rect">
            <a:avLst/>
          </a:prstGeom>
        </p:spPr>
        <p:txBody>
          <a:bodyPr vert="horz" lIns="96661" tIns="48331" rIns="96661" bIns="48331" rtlCol="0" anchor="b"/>
          <a:lstStyle>
            <a:lvl1pPr algn="r">
              <a:defRPr sz="1300"/>
            </a:lvl1pPr>
          </a:lstStyle>
          <a:p>
            <a:fld id="{8014A283-C885-4A37-96E9-FA2E14C0F484}" type="slidenum">
              <a:rPr lang="nl-NL" smtClean="0"/>
              <a:t>‹nr.›</a:t>
            </a:fld>
            <a:endParaRPr lang="nl-NL"/>
          </a:p>
        </p:txBody>
      </p:sp>
    </p:spTree>
    <p:extLst>
      <p:ext uri="{BB962C8B-B14F-4D97-AF65-F5344CB8AC3E}">
        <p14:creationId xmlns:p14="http://schemas.microsoft.com/office/powerpoint/2010/main" val="8193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7584" y="2180456"/>
            <a:ext cx="6659116" cy="1752600"/>
          </a:xfrm>
        </p:spPr>
        <p:txBody>
          <a:bodyPr>
            <a:normAutofit/>
          </a:bodyPr>
          <a:lstStyle>
            <a:lvl1pPr marL="0" indent="0" algn="ctr">
              <a:buNone/>
              <a:defRPr sz="2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17-11-2022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
        <p:nvSpPr>
          <p:cNvPr id="1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a:t>Klik om stijl te bewerken</a:t>
            </a:r>
            <a:endParaRPr lang="nl-NL" dirty="0"/>
          </a:p>
        </p:txBody>
      </p:sp>
    </p:spTree>
    <p:extLst>
      <p:ext uri="{BB962C8B-B14F-4D97-AF65-F5344CB8AC3E}">
        <p14:creationId xmlns:p14="http://schemas.microsoft.com/office/powerpoint/2010/main" val="7654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4800600"/>
            <a:ext cx="8121600" cy="566738"/>
          </a:xfrm>
        </p:spPr>
        <p:txBody>
          <a:bodyPr anchor="b"/>
          <a:lstStyle>
            <a:lvl1pPr algn="l">
              <a:defRPr sz="2000" b="1">
                <a:solidFill>
                  <a:schemeClr val="tx1"/>
                </a:solidFill>
              </a:defRPr>
            </a:lvl1pPr>
          </a:lstStyle>
          <a:p>
            <a:r>
              <a:rPr lang="nl-NL"/>
              <a:t>Klik om stijl te bewerken</a:t>
            </a:r>
          </a:p>
        </p:txBody>
      </p:sp>
      <p:sp>
        <p:nvSpPr>
          <p:cNvPr id="3" name="Tijdelijke aanduiding voor afbeelding 2"/>
          <p:cNvSpPr>
            <a:spLocks noGrp="1"/>
          </p:cNvSpPr>
          <p:nvPr>
            <p:ph type="pic" idx="1"/>
          </p:nvPr>
        </p:nvSpPr>
        <p:spPr>
          <a:xfrm>
            <a:off x="457200" y="1340767"/>
            <a:ext cx="81216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7200" y="5367338"/>
            <a:ext cx="8121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17-11-2022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8244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17-11-2022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0863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457200" y="1268759"/>
            <a:ext cx="5698976" cy="51148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457200" y="6448251"/>
            <a:ext cx="2133600" cy="365125"/>
          </a:xfrm>
        </p:spPr>
        <p:txBody>
          <a:bodyPr/>
          <a:lstStyle/>
          <a:p>
            <a:fld id="{9ACDF8CE-CFCC-4D57-9CD3-F744E6482B49}" type="datetimeFigureOut">
              <a:rPr lang="nl-NL" smtClean="0"/>
              <a:t>17-11-2022</a:t>
            </a:fld>
            <a:endParaRPr lang="nl-NL"/>
          </a:p>
        </p:txBody>
      </p:sp>
      <p:sp>
        <p:nvSpPr>
          <p:cNvPr id="6" name="Tijdelijke aanduiding voor dianummer 5"/>
          <p:cNvSpPr>
            <a:spLocks noGrp="1"/>
          </p:cNvSpPr>
          <p:nvPr>
            <p:ph type="sldNum" sz="quarter" idx="12"/>
          </p:nvPr>
        </p:nvSpPr>
        <p:spPr>
          <a:xfrm>
            <a:off x="4022576" y="6448251"/>
            <a:ext cx="2133600" cy="365125"/>
          </a:xfrm>
        </p:spPr>
        <p:txBody>
          <a:bodyPr/>
          <a:lstStyle/>
          <a:p>
            <a:fld id="{9209DAE4-BFAB-4294-A099-1DA8C75FCCD7}" type="slidenum">
              <a:rPr lang="nl-NL" smtClean="0"/>
              <a:t>‹nr.›</a:t>
            </a:fld>
            <a:endParaRPr lang="nl-NL"/>
          </a:p>
        </p:txBody>
      </p:sp>
      <p:sp>
        <p:nvSpPr>
          <p:cNvPr id="12" name="Tijdelijke aanduiding voor afbeelding 11"/>
          <p:cNvSpPr>
            <a:spLocks noGrp="1"/>
          </p:cNvSpPr>
          <p:nvPr>
            <p:ph type="pic" sz="quarter" idx="13"/>
          </p:nvPr>
        </p:nvSpPr>
        <p:spPr>
          <a:xfrm>
            <a:off x="6530975" y="1079500"/>
            <a:ext cx="2046288" cy="1314000"/>
          </a:xfrm>
        </p:spPr>
        <p:txBody>
          <a:bodyPr>
            <a:normAutofit/>
          </a:bodyPr>
          <a:lstStyle>
            <a:lvl1pPr>
              <a:defRPr sz="1400"/>
            </a:lvl1pPr>
          </a:lstStyle>
          <a:p>
            <a:r>
              <a:rPr lang="nl-NL"/>
              <a:t>Klik op het pictogram als u een afbeelding wilt toevoegen</a:t>
            </a:r>
            <a:endParaRPr lang="nl-NL" dirty="0"/>
          </a:p>
        </p:txBody>
      </p:sp>
      <p:sp>
        <p:nvSpPr>
          <p:cNvPr id="13" name="Tijdelijke aanduiding voor afbeelding 11"/>
          <p:cNvSpPr>
            <a:spLocks noGrp="1"/>
          </p:cNvSpPr>
          <p:nvPr>
            <p:ph type="pic" sz="quarter" idx="14"/>
          </p:nvPr>
        </p:nvSpPr>
        <p:spPr>
          <a:xfrm>
            <a:off x="6530975" y="2398487"/>
            <a:ext cx="2046288" cy="1314000"/>
          </a:xfrm>
        </p:spPr>
        <p:txBody>
          <a:bodyPr>
            <a:normAutofit/>
          </a:bodyPr>
          <a:lstStyle>
            <a:lvl1pPr>
              <a:defRPr sz="1400"/>
            </a:lvl1pPr>
          </a:lstStyle>
          <a:p>
            <a:r>
              <a:rPr lang="nl-NL"/>
              <a:t>Klik op het pictogram als u een afbeelding wilt toevoegen</a:t>
            </a:r>
            <a:endParaRPr lang="nl-NL" dirty="0"/>
          </a:p>
        </p:txBody>
      </p:sp>
      <p:sp>
        <p:nvSpPr>
          <p:cNvPr id="14" name="Tijdelijke aanduiding voor afbeelding 11"/>
          <p:cNvSpPr>
            <a:spLocks noGrp="1"/>
          </p:cNvSpPr>
          <p:nvPr>
            <p:ph type="pic" sz="quarter" idx="15"/>
          </p:nvPr>
        </p:nvSpPr>
        <p:spPr>
          <a:xfrm>
            <a:off x="6530975" y="3718739"/>
            <a:ext cx="2046288" cy="1314000"/>
          </a:xfrm>
        </p:spPr>
        <p:txBody>
          <a:bodyPr>
            <a:normAutofit/>
          </a:bodyPr>
          <a:lstStyle>
            <a:lvl1pPr>
              <a:defRPr sz="1400"/>
            </a:lvl1pPr>
          </a:lstStyle>
          <a:p>
            <a:r>
              <a:rPr lang="nl-NL"/>
              <a:t>Klik op het pictogram als u een afbeelding wilt toevoegen</a:t>
            </a:r>
            <a:endParaRPr lang="nl-NL" dirty="0"/>
          </a:p>
        </p:txBody>
      </p:sp>
      <p:sp>
        <p:nvSpPr>
          <p:cNvPr id="15" name="Tijdelijke aanduiding voor afbeelding 11"/>
          <p:cNvSpPr>
            <a:spLocks noGrp="1"/>
          </p:cNvSpPr>
          <p:nvPr>
            <p:ph type="pic" sz="quarter" idx="16"/>
          </p:nvPr>
        </p:nvSpPr>
        <p:spPr>
          <a:xfrm>
            <a:off x="6530975" y="5036574"/>
            <a:ext cx="2046288" cy="131400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035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17-11-2022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7202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484784"/>
            <a:ext cx="4040188"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2542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484784"/>
            <a:ext cx="4041775"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2542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9ACDF8CE-CFCC-4D57-9CD3-F744E6482B49}" type="datetimeFigureOut">
              <a:rPr lang="nl-NL" smtClean="0"/>
              <a:t>17-11-2022</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6303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17-11-2022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88251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ACDF8CE-CFCC-4D57-9CD3-F744E6482B49}" type="datetimeFigureOut">
              <a:rPr lang="nl-NL" smtClean="0"/>
              <a:t>17-11-2022</a:t>
            </a:fld>
            <a:endParaRPr lang="nl-NL"/>
          </a:p>
        </p:txBody>
      </p:sp>
      <p:sp>
        <p:nvSpPr>
          <p:cNvPr id="5" name="Tijdelijke aanduiding voor dianummer 4"/>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7116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CDF8CE-CFCC-4D57-9CD3-F744E6482B49}" type="datetimeFigureOut">
              <a:rPr lang="nl-NL" smtClean="0"/>
              <a:t>17-11-2022</a:t>
            </a:fld>
            <a:endParaRPr lang="nl-NL"/>
          </a:p>
        </p:txBody>
      </p:sp>
      <p:sp>
        <p:nvSpPr>
          <p:cNvPr id="4" name="Tijdelijke aanduiding voor dianummer 3"/>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4054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02000"/>
            <a:ext cx="3008313" cy="1162050"/>
          </a:xfrm>
        </p:spPr>
        <p:txBody>
          <a:bodyPr anchor="b"/>
          <a:lstStyle>
            <a:lvl1pPr algn="l">
              <a:defRPr sz="2000" b="1">
                <a:solidFill>
                  <a:schemeClr val="tx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3575050" y="1602000"/>
            <a:ext cx="5111750" cy="4534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80929"/>
            <a:ext cx="3008313" cy="33452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17-11-2022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997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Logo GB"/>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4"/>
            <a:ext cx="9144000" cy="1091382"/>
          </a:xfrm>
          <a:prstGeom prst="rect">
            <a:avLst/>
          </a:prstGeom>
        </p:spPr>
      </p:pic>
      <p:sp>
        <p:nvSpPr>
          <p:cNvPr id="3" name="Tijdelijke aanduiding voor tekst 2"/>
          <p:cNvSpPr>
            <a:spLocks noGrp="1"/>
          </p:cNvSpPr>
          <p:nvPr>
            <p:ph type="body" idx="1"/>
          </p:nvPr>
        </p:nvSpPr>
        <p:spPr>
          <a:xfrm>
            <a:off x="457200" y="1600200"/>
            <a:ext cx="8122920" cy="4525963"/>
          </a:xfrm>
          <a:prstGeom prst="rect">
            <a:avLst/>
          </a:prstGeom>
        </p:spPr>
        <p:txBody>
          <a:bodyPr vert="horz" lIns="91440" tIns="45720" rIns="91440" bIns="45720" rtlCol="0">
            <a:normAutofit/>
          </a:bodyPr>
          <a:lstStyle/>
          <a:p>
            <a:pPr lvl="0"/>
            <a:r>
              <a:rPr lang="nl-NL" dirty="0"/>
              <a:t>Niveau 1</a:t>
            </a:r>
          </a:p>
          <a:p>
            <a:pPr lvl="1"/>
            <a:r>
              <a:rPr lang="nl-NL" dirty="0"/>
              <a:t>Niveau 2 </a:t>
            </a:r>
          </a:p>
          <a:p>
            <a:pPr lvl="2"/>
            <a:r>
              <a:rPr lang="nl-NL" dirty="0"/>
              <a:t>Niveau 3</a:t>
            </a:r>
          </a:p>
          <a:p>
            <a:pPr lvl="3"/>
            <a:r>
              <a:rPr lang="nl-NL" dirty="0"/>
              <a:t>Niveau 4</a:t>
            </a:r>
          </a:p>
          <a:p>
            <a:pPr lvl="4"/>
            <a:r>
              <a:rPr lang="nl-NL" dirty="0"/>
              <a:t>Niveau 5</a:t>
            </a:r>
          </a:p>
        </p:txBody>
      </p:sp>
      <p:sp>
        <p:nvSpPr>
          <p:cNvPr id="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dirty="0"/>
              <a:t>Klik om de stijl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F8CE-CFCC-4D57-9CD3-F744E6482B49}" type="datetimeFigureOut">
              <a:rPr lang="nl-NL" smtClean="0"/>
              <a:t>17-11-2022</a:t>
            </a:fld>
            <a:endParaRPr lang="nl-NL"/>
          </a:p>
        </p:txBody>
      </p:sp>
      <p:sp>
        <p:nvSpPr>
          <p:cNvPr id="6" name="Tijdelijke aanduiding voor dianummer 5"/>
          <p:cNvSpPr>
            <a:spLocks noGrp="1"/>
          </p:cNvSpPr>
          <p:nvPr>
            <p:ph type="sldNum" sz="quarter" idx="4"/>
          </p:nvPr>
        </p:nvSpPr>
        <p:spPr>
          <a:xfrm>
            <a:off x="3275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DAE4-BFAB-4294-A099-1DA8C75FCCD7}" type="slidenum">
              <a:rPr lang="nl-NL" smtClean="0"/>
              <a:t>‹nr.›</a:t>
            </a:fld>
            <a:endParaRPr lang="nl-NL"/>
          </a:p>
        </p:txBody>
      </p:sp>
    </p:spTree>
    <p:extLst>
      <p:ext uri="{BB962C8B-B14F-4D97-AF65-F5344CB8AC3E}">
        <p14:creationId xmlns:p14="http://schemas.microsoft.com/office/powerpoint/2010/main" val="38364464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2" r:id="rId4"/>
    <p:sldLayoutId id="2147483653" r:id="rId5"/>
    <p:sldLayoutId id="2147483651"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lang="nl-NL"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gemert-bakel.nl/melding-openbare-ruimte" TargetMode="External"/><Relationship Id="rId5" Type="http://schemas.openxmlformats.org/officeDocument/2006/relationships/hyperlink" Target="https://www.gemert-bakel.nl/regeling-stimuleringsbijdrage-afkoppelen-hemelwater"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emert-bakel.nl/melding-openbare-ruimt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gemert-bakel.nl/producten/kappen-en-snoeien-bomen"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gemert-bakel.nl/melding-openbare-ruimt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emert-bakel.nl/melding-openbare-ruimte"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A69CCED-63A1-40A9-B4D2-6FC66B032771}"/>
              </a:ext>
            </a:extLst>
          </p:cNvPr>
          <p:cNvSpPr>
            <a:spLocks noGrp="1"/>
          </p:cNvSpPr>
          <p:nvPr>
            <p:ph type="subTitle" idx="1"/>
          </p:nvPr>
        </p:nvSpPr>
        <p:spPr>
          <a:xfrm>
            <a:off x="1227584" y="1628800"/>
            <a:ext cx="6659116" cy="5191100"/>
          </a:xfrm>
        </p:spPr>
        <p:txBody>
          <a:bodyPr>
            <a:normAutofit fontScale="62500" lnSpcReduction="20000"/>
          </a:bodyPr>
          <a:lstStyle/>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r>
              <a:rPr lang="nl-NL" sz="2900" dirty="0">
                <a:solidFill>
                  <a:schemeClr val="accent2"/>
                </a:solidFill>
              </a:rPr>
              <a:t>27 september 18.00-19.30 uur</a:t>
            </a:r>
          </a:p>
          <a:p>
            <a:endParaRPr lang="nl-NL" dirty="0">
              <a:solidFill>
                <a:schemeClr val="accent2"/>
              </a:solidFill>
            </a:endParaRPr>
          </a:p>
          <a:p>
            <a:r>
              <a:rPr lang="nl-NL" dirty="0">
                <a:solidFill>
                  <a:schemeClr val="accent2"/>
                </a:solidFill>
              </a:rPr>
              <a:t>Terugkoppeling</a:t>
            </a:r>
          </a:p>
          <a:p>
            <a:r>
              <a:rPr lang="nl-NL" sz="1700" b="0" dirty="0">
                <a:solidFill>
                  <a:schemeClr val="accent2"/>
                </a:solidFill>
              </a:rPr>
              <a:t>Verslag: 2</a:t>
            </a:r>
          </a:p>
          <a:p>
            <a:r>
              <a:rPr lang="nl-NL" sz="1700" b="0" dirty="0">
                <a:solidFill>
                  <a:schemeClr val="accent2"/>
                </a:solidFill>
              </a:rPr>
              <a:t>Datum verslag: 17 november 2022</a:t>
            </a:r>
          </a:p>
          <a:p>
            <a:r>
              <a:rPr lang="nl-NL" sz="1700" b="0" dirty="0">
                <a:solidFill>
                  <a:schemeClr val="accent2"/>
                </a:solidFill>
              </a:rPr>
              <a:t>Zaaknummer: 5654-2022</a:t>
            </a:r>
          </a:p>
          <a:p>
            <a:endParaRPr lang="nl-NL" sz="1700" b="0" dirty="0">
              <a:solidFill>
                <a:schemeClr val="accent2"/>
              </a:solidFill>
            </a:endParaRPr>
          </a:p>
          <a:p>
            <a:r>
              <a:rPr lang="nl-NL" sz="1600" b="0" dirty="0">
                <a:solidFill>
                  <a:schemeClr val="accent2"/>
                </a:solidFill>
              </a:rPr>
              <a:t>Aanwezigen: Hanneke Coppens (wethouder openbaar beheer), Enrico Frauenfelder (BOA), Pieter Klumpers (beleidsmedewerker verkeer), Claire Laudij (beleidsmedewerker openbaar beheer), Ton van Melis (toezichthouder), Tom Tielemans (vakspecialist groen), inwoners Milheeze</a:t>
            </a:r>
          </a:p>
        </p:txBody>
      </p:sp>
      <p:sp>
        <p:nvSpPr>
          <p:cNvPr id="5" name="Titel 1">
            <a:extLst>
              <a:ext uri="{FF2B5EF4-FFF2-40B4-BE49-F238E27FC236}">
                <a16:creationId xmlns:a16="http://schemas.microsoft.com/office/drawing/2014/main" id="{D8D38434-BDC4-4B98-9F03-FB996E399017}"/>
              </a:ext>
            </a:extLst>
          </p:cNvPr>
          <p:cNvSpPr>
            <a:spLocks noGrp="1"/>
          </p:cNvSpPr>
          <p:nvPr>
            <p:ph type="title"/>
          </p:nvPr>
        </p:nvSpPr>
        <p:spPr>
          <a:xfrm>
            <a:off x="457200" y="38100"/>
            <a:ext cx="5627688" cy="902970"/>
          </a:xfrm>
        </p:spPr>
        <p:txBody>
          <a:bodyPr/>
          <a:lstStyle/>
          <a:p>
            <a:r>
              <a:rPr lang="nl-NL" b="1" dirty="0">
                <a:solidFill>
                  <a:schemeClr val="accent2"/>
                </a:solidFill>
              </a:rPr>
              <a:t>Kijk in de Wijk Milheeze</a:t>
            </a:r>
          </a:p>
        </p:txBody>
      </p:sp>
      <p:pic>
        <p:nvPicPr>
          <p:cNvPr id="4" name="Afbeelding 3" descr="Afbeelding met boom, buiten, springen, automaat&#10;&#10;Automatisch gegenereerde beschrijving">
            <a:extLst>
              <a:ext uri="{FF2B5EF4-FFF2-40B4-BE49-F238E27FC236}">
                <a16:creationId xmlns:a16="http://schemas.microsoft.com/office/drawing/2014/main" id="{7540BC8F-D22F-4987-84A0-974CC727BA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50" r="37400"/>
          <a:stretch/>
        </p:blipFill>
        <p:spPr>
          <a:xfrm rot="5400000">
            <a:off x="2877387" y="-60963"/>
            <a:ext cx="3389225" cy="5904656"/>
          </a:xfrm>
          <a:prstGeom prst="rect">
            <a:avLst/>
          </a:prstGeom>
        </p:spPr>
      </p:pic>
    </p:spTree>
    <p:extLst>
      <p:ext uri="{BB962C8B-B14F-4D97-AF65-F5344CB8AC3E}">
        <p14:creationId xmlns:p14="http://schemas.microsoft.com/office/powerpoint/2010/main" val="10661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6BAF7C-E6F4-4DF2-9058-069FA1DA72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400000">
            <a:off x="27925" y="4134723"/>
            <a:ext cx="2940888" cy="2205666"/>
          </a:xfrm>
          <a:prstGeom prst="rect">
            <a:avLst/>
          </a:prstGeom>
        </p:spPr>
      </p:pic>
      <p:pic>
        <p:nvPicPr>
          <p:cNvPr id="9" name="Afbeelding 8">
            <a:extLst>
              <a:ext uri="{FF2B5EF4-FFF2-40B4-BE49-F238E27FC236}">
                <a16:creationId xmlns:a16="http://schemas.microsoft.com/office/drawing/2014/main" id="{E9CBCB60-FC7B-4543-9772-4191D46C37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2385157" y="4141266"/>
            <a:ext cx="2933409" cy="2200056"/>
          </a:xfrm>
          <a:prstGeom prst="rect">
            <a:avLst/>
          </a:prstGeom>
        </p:spPr>
      </p:pic>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rotWithShape="1">
          <a:blip r:embed="rId4"/>
          <a:srcRect l="22488"/>
          <a:stretch/>
        </p:blipFill>
        <p:spPr>
          <a:xfrm>
            <a:off x="5102521" y="3774591"/>
            <a:ext cx="3457526" cy="288375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2654049372"/>
              </p:ext>
            </p:extLst>
          </p:nvPr>
        </p:nvGraphicFramePr>
        <p:xfrm>
          <a:off x="436809" y="1372257"/>
          <a:ext cx="8123238" cy="2083912"/>
        </p:xfrm>
        <a:graphic>
          <a:graphicData uri="http://schemas.openxmlformats.org/drawingml/2006/table">
            <a:tbl>
              <a:tblPr>
                <a:tableStyleId>{5C22544A-7EE6-4342-B048-85BDC9FD1C3A}</a:tableStyleId>
              </a:tblPr>
              <a:tblGrid>
                <a:gridCol w="2262983">
                  <a:extLst>
                    <a:ext uri="{9D8B030D-6E8A-4147-A177-3AD203B41FA5}">
                      <a16:colId xmlns:a16="http://schemas.microsoft.com/office/drawing/2014/main" val="3334184967"/>
                    </a:ext>
                  </a:extLst>
                </a:gridCol>
                <a:gridCol w="5328592">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12718">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3040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u="none" strike="noStrike" dirty="0">
                          <a:effectLst/>
                        </a:rPr>
                        <a:t>Er wordt regelmatig erg hard gereden op de </a:t>
                      </a:r>
                      <a:r>
                        <a:rPr lang="nl-NL" sz="800" u="none" strike="noStrike" dirty="0" err="1">
                          <a:effectLst/>
                        </a:rPr>
                        <a:t>Milheesestraat</a:t>
                      </a:r>
                      <a:r>
                        <a:rPr lang="nl-NL" sz="800" u="none" strike="noStrike" dirty="0">
                          <a:effectLst/>
                        </a:rPr>
                        <a:t>, o.a. vanuit het Kerkeind naar de rotonde. Aan Binnenveld hoeft geen voorrang verleend te worden. Nadat het </a:t>
                      </a:r>
                      <a:r>
                        <a:rPr lang="nl-NL" sz="800" u="none" strike="noStrike" dirty="0" err="1">
                          <a:effectLst/>
                        </a:rPr>
                        <a:t>kombord</a:t>
                      </a:r>
                      <a:r>
                        <a:rPr lang="nl-NL" sz="800" u="none" strike="noStrike" dirty="0">
                          <a:effectLst/>
                        </a:rPr>
                        <a:t> verplaatst is, is dit niet aangepast. </a:t>
                      </a:r>
                      <a:endParaRPr lang="nl-NL" sz="800" b="0" i="0" u="none" strike="noStrike" dirty="0">
                        <a:solidFill>
                          <a:srgbClr val="000000"/>
                        </a:solidFill>
                        <a:effectLst/>
                        <a:latin typeface="Arial" panose="020B0604020202020204" pitchFamily="34" charset="0"/>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De </a:t>
                      </a:r>
                      <a:r>
                        <a:rPr lang="nl-NL" sz="800" b="0" i="0" u="none" strike="noStrike" kern="1200" dirty="0" err="1">
                          <a:solidFill>
                            <a:schemeClr val="tx1"/>
                          </a:solidFill>
                          <a:effectLst/>
                          <a:latin typeface="+mn-lt"/>
                          <a:ea typeface="+mn-ea"/>
                          <a:cs typeface="+mn-cs"/>
                        </a:rPr>
                        <a:t>Milheesestraat</a:t>
                      </a:r>
                      <a:r>
                        <a:rPr lang="nl-NL" sz="800" b="0" i="0" u="none" strike="noStrike" kern="1200" dirty="0">
                          <a:solidFill>
                            <a:schemeClr val="tx1"/>
                          </a:solidFill>
                          <a:effectLst/>
                          <a:latin typeface="+mn-lt"/>
                          <a:ea typeface="+mn-ea"/>
                          <a:cs typeface="+mn-cs"/>
                        </a:rPr>
                        <a:t> is een straat waar op een gedeelte een maximum snelheid geldt van 50 km/u (vanaf de komgrens tot aan ongeveer 100 meter voor de kruising met de </a:t>
                      </a:r>
                      <a:r>
                        <a:rPr lang="nl-NL" sz="800" b="0" i="0" u="none" strike="noStrike" kern="1200" dirty="0" err="1">
                          <a:solidFill>
                            <a:schemeClr val="tx1"/>
                          </a:solidFill>
                          <a:effectLst/>
                          <a:latin typeface="+mn-lt"/>
                          <a:ea typeface="+mn-ea"/>
                          <a:cs typeface="+mn-cs"/>
                        </a:rPr>
                        <a:t>Antoniustrsstraat</a:t>
                      </a:r>
                      <a:r>
                        <a:rPr lang="nl-NL" sz="800" b="0" i="0" u="none" strike="noStrike" kern="1200" dirty="0">
                          <a:solidFill>
                            <a:schemeClr val="tx1"/>
                          </a:solidFill>
                          <a:effectLst/>
                          <a:latin typeface="+mn-lt"/>
                          <a:ea typeface="+mn-ea"/>
                          <a:cs typeface="+mn-cs"/>
                        </a:rPr>
                        <a:t>) en een gedeelte waar 30 km/u geldt.</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Eerder zijn op de </a:t>
                      </a:r>
                      <a:r>
                        <a:rPr lang="nl-NL" sz="800" b="0" i="0" u="none" strike="noStrike" kern="1200" dirty="0" err="1">
                          <a:solidFill>
                            <a:schemeClr val="tx1"/>
                          </a:solidFill>
                          <a:effectLst/>
                          <a:latin typeface="+mn-lt"/>
                          <a:ea typeface="+mn-ea"/>
                          <a:cs typeface="+mn-cs"/>
                        </a:rPr>
                        <a:t>Milheesestraat</a:t>
                      </a:r>
                      <a:r>
                        <a:rPr lang="nl-NL" sz="800" b="0" i="0" u="none" strike="noStrike" kern="1200" dirty="0">
                          <a:solidFill>
                            <a:schemeClr val="tx1"/>
                          </a:solidFill>
                          <a:effectLst/>
                          <a:latin typeface="+mn-lt"/>
                          <a:ea typeface="+mn-ea"/>
                          <a:cs typeface="+mn-cs"/>
                        </a:rPr>
                        <a:t> snelheidsdisplays opgehangen. Hiermee worden weggebruikers geattendeerd op de geldende maximum snelheid en de door hun gereden snelheid. Helaas zijn er toch weggebruikers die zich weinig of niets aantrekken van de geldende maximum snelheden. Aanpassingen aan de weg zijn pas aan de orde op het moment dat er groot onderhoud gepland is aan de weg. Dit is vooralsnog niet gepland.</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Het gedeelte tussen de rotonde en de 30 km/u zone bord is een zogenaamde ontsluitingsweg waar op dit moment een snelheid geldt van 50 km/u. Bij dergelijke wegen is de voorrang met de zijstraten standaard geregeld, door middel van een voorrangssituatie welke is aangeduid met borden en haaientanden; hier is geen voorrang van rechts wat je in een verblijfsgebied/30 km/u zone wel hebt.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Mogelijk dat in de toekomst ook de maximum snelheid binnen de gehele kom naar 30 km/u gaat. Dan zal, gelijktijdig met een hiervoor noodzakelijke herinrichting van de </a:t>
                      </a:r>
                      <a:r>
                        <a:rPr lang="nl-NL" sz="800" b="0" i="0" u="none" strike="noStrike" kern="1200" dirty="0" err="1">
                          <a:solidFill>
                            <a:schemeClr val="tx1"/>
                          </a:solidFill>
                          <a:effectLst/>
                          <a:latin typeface="+mn-lt"/>
                          <a:ea typeface="+mn-ea"/>
                          <a:cs typeface="+mn-cs"/>
                        </a:rPr>
                        <a:t>Milheesestraat</a:t>
                      </a:r>
                      <a:r>
                        <a:rPr lang="nl-NL" sz="800" b="0" i="0" u="none" strike="noStrike" kern="1200" dirty="0">
                          <a:solidFill>
                            <a:schemeClr val="tx1"/>
                          </a:solidFill>
                          <a:effectLst/>
                          <a:latin typeface="+mn-lt"/>
                          <a:ea typeface="+mn-ea"/>
                          <a:cs typeface="+mn-cs"/>
                        </a:rPr>
                        <a:t>, de voorrangssituatie ter plaatse worden aangepast. Dit is vooralsnog niet aan de orde.</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We zullen we de </a:t>
                      </a:r>
                      <a:r>
                        <a:rPr lang="nl-NL" sz="800" b="0" i="0" u="none" strike="noStrike" kern="1200" dirty="0" err="1">
                          <a:solidFill>
                            <a:schemeClr val="tx1"/>
                          </a:solidFill>
                          <a:effectLst/>
                          <a:latin typeface="+mn-lt"/>
                          <a:ea typeface="+mn-ea"/>
                          <a:cs typeface="+mn-cs"/>
                        </a:rPr>
                        <a:t>Milheesestraat</a:t>
                      </a:r>
                      <a:r>
                        <a:rPr lang="nl-NL" sz="800" b="0" i="0" u="none" strike="noStrike" kern="1200" dirty="0">
                          <a:solidFill>
                            <a:schemeClr val="tx1"/>
                          </a:solidFill>
                          <a:effectLst/>
                          <a:latin typeface="+mn-lt"/>
                          <a:ea typeface="+mn-ea"/>
                          <a:cs typeface="+mn-cs"/>
                        </a:rPr>
                        <a:t> opnieuw opnemen in de planning van de snelheidsdisplays en deze daarbij ook op het gedeelte waar een maximum snelheid van 50 km/u geldt ophangen. Snelheidsdisplays blijven doorgaans 2 weken hangen omdat daarna het effect lijkt af te nemen en om deze ook op andere locaties te kunnen ophangen. </a:t>
                      </a:r>
                    </a:p>
                  </a:txBody>
                  <a:tcPr marL="5636" marR="5636" marT="5636" marB="0"/>
                </a:tc>
                <a:tc>
                  <a:txBody>
                    <a:bodyPr/>
                    <a:lstStyle/>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2204249667"/>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8. </a:t>
            </a:r>
            <a:r>
              <a:rPr lang="nl-NL" dirty="0" err="1"/>
              <a:t>Milheesestraat</a:t>
            </a:r>
            <a:endParaRPr lang="nl-NL" dirty="0"/>
          </a:p>
        </p:txBody>
      </p:sp>
      <p:sp>
        <p:nvSpPr>
          <p:cNvPr id="5" name="Ovaal 4">
            <a:extLst>
              <a:ext uri="{FF2B5EF4-FFF2-40B4-BE49-F238E27FC236}">
                <a16:creationId xmlns:a16="http://schemas.microsoft.com/office/drawing/2014/main" id="{23325A7B-56FE-4721-8B4F-109B3F3A6ADA}"/>
              </a:ext>
            </a:extLst>
          </p:cNvPr>
          <p:cNvSpPr/>
          <p:nvPr/>
        </p:nvSpPr>
        <p:spPr>
          <a:xfrm>
            <a:off x="7865435" y="4005064"/>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0154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buiten, gras, plant&#10;&#10;Automatisch gegenereerde beschrijving">
            <a:extLst>
              <a:ext uri="{FF2B5EF4-FFF2-40B4-BE49-F238E27FC236}">
                <a16:creationId xmlns:a16="http://schemas.microsoft.com/office/drawing/2014/main" id="{446BAF7C-E6F4-4DF2-9058-069FA1DA7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9589" y="4127835"/>
            <a:ext cx="2940888" cy="2205666"/>
          </a:xfrm>
          <a:prstGeom prst="rect">
            <a:avLst/>
          </a:prstGeom>
        </p:spPr>
      </p:pic>
      <p:pic>
        <p:nvPicPr>
          <p:cNvPr id="9" name="Afbeelding 8" descr="Afbeelding met buiten, persoon&#10;&#10;Automatisch gegenereerde beschrijving">
            <a:extLst>
              <a:ext uri="{FF2B5EF4-FFF2-40B4-BE49-F238E27FC236}">
                <a16:creationId xmlns:a16="http://schemas.microsoft.com/office/drawing/2014/main" id="{E9CBCB60-FC7B-4543-9772-4191D46C3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85157" y="4141266"/>
            <a:ext cx="2933409" cy="2200057"/>
          </a:xfrm>
          <a:prstGeom prst="rect">
            <a:avLst/>
          </a:prstGeom>
        </p:spPr>
      </p:pic>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rotWithShape="1">
          <a:blip r:embed="rId4"/>
          <a:srcRect l="22488"/>
          <a:stretch/>
        </p:blipFill>
        <p:spPr>
          <a:xfrm>
            <a:off x="5102521" y="3774591"/>
            <a:ext cx="3457526" cy="288375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3622317880"/>
              </p:ext>
            </p:extLst>
          </p:nvPr>
        </p:nvGraphicFramePr>
        <p:xfrm>
          <a:off x="436809" y="1372257"/>
          <a:ext cx="8123238" cy="2509887"/>
        </p:xfrm>
        <a:graphic>
          <a:graphicData uri="http://schemas.openxmlformats.org/drawingml/2006/table">
            <a:tbl>
              <a:tblPr>
                <a:tableStyleId>{5C22544A-7EE6-4342-B048-85BDC9FD1C3A}</a:tableStyleId>
              </a:tblPr>
              <a:tblGrid>
                <a:gridCol w="1398887">
                  <a:extLst>
                    <a:ext uri="{9D8B030D-6E8A-4147-A177-3AD203B41FA5}">
                      <a16:colId xmlns:a16="http://schemas.microsoft.com/office/drawing/2014/main" val="3334184967"/>
                    </a:ext>
                  </a:extLst>
                </a:gridCol>
                <a:gridCol w="6192688">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12718">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Bij veel wateroverlast spoelt hier het riool over. Een kolk lijkt verstopt. Er worden maar halve oplossingen geboden. Kunnen hier betonnen gootjes komen. Ook de wadi bij Bocht 16 werkt niet. Inwoners moeten zelf schoonmaken na een stortbui.</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kern="1200" dirty="0">
                          <a:solidFill>
                            <a:schemeClr val="tx1"/>
                          </a:solidFill>
                          <a:effectLst/>
                          <a:latin typeface="+mn-lt"/>
                          <a:ea typeface="+mn-ea"/>
                          <a:cs typeface="+mn-cs"/>
                        </a:rPr>
                        <a:t>In principe willen we niet dat er rioolwater in de sloot terecht komt, omdat dit niet terug kan vloeien het riool in. Echter hier zien we dat dat in deze situatie niet houdbaar is. We zullen samen met aanwonende inwoners kijken naar een oplossing.</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In deze straat ligt een gemengd rioolstelsel. In het verleden hebben we in Milheeze veel problemen met wateroverlast ervaren. Milheeze is naar verhouding erg verhard en het zuiden van het dorp ligt een stuk hoger. Hierdoor stroomde er veel water af naar het lagere deel, waaronder de </a:t>
                      </a:r>
                      <a:r>
                        <a:rPr lang="nl-NL" sz="800" b="0" i="0" u="none" strike="noStrike" dirty="0" err="1">
                          <a:solidFill>
                            <a:schemeClr val="tx1"/>
                          </a:solidFill>
                          <a:effectLst/>
                          <a:latin typeface="+mj-lt"/>
                        </a:rPr>
                        <a:t>Milheesestraat</a:t>
                      </a:r>
                      <a:r>
                        <a:rPr lang="nl-NL" sz="800" b="0" i="0" u="none" strike="noStrike" dirty="0">
                          <a:solidFill>
                            <a:schemeClr val="tx1"/>
                          </a:solidFill>
                          <a:effectLst/>
                          <a:latin typeface="+mj-lt"/>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Om dit zoveel mogelijk op te lossen zijn er straten en woningen ‘afgekoppeld’ van het regenwater. Als het hard of veel regent vult het riool zich nog steeds heel snel. De druk wordt opgevoerd en het water zoekt naar een locatie waarop het riool zich kan ontlasten. Om te voorkomen dat dit in de woningen gebeurt, zijn er op de gevoeligste locaties open putdeksel aangebracht. Zo ook aan in de </a:t>
                      </a:r>
                      <a:r>
                        <a:rPr lang="nl-NL" sz="800" b="0" i="0" u="none" strike="noStrike" dirty="0" err="1">
                          <a:solidFill>
                            <a:schemeClr val="tx1"/>
                          </a:solidFill>
                          <a:effectLst/>
                          <a:latin typeface="+mj-lt"/>
                        </a:rPr>
                        <a:t>Milheesestraat</a:t>
                      </a:r>
                      <a:r>
                        <a:rPr lang="nl-NL" sz="800" b="0" i="0" u="none" strike="noStrike" dirty="0">
                          <a:solidFill>
                            <a:schemeClr val="tx1"/>
                          </a:solidFill>
                          <a:effectLst/>
                          <a:latin typeface="+mj-lt"/>
                        </a:rPr>
                        <a:t>. Als er teveel druk ontstaat komt hier inderdaad lucht en/of rioolwater door naar buiten. Zouden we bijvoorbeeld deze putten uitrusten met dichte deksel, dan bestaat het risico dat het rioolwater terug de woning in wordt gedrukt.</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De gemeente legt bij renovatie een gescheiden rioolstelsel aan, daarmee wordt er steeds meer regenwater van het huidige riool afgehaald. De problemen zullen daarmee beetje bij beetje afnemen. Helaas is dit een traag proces. Inwoners kunnen bijdragen door zelf in tuinen verharding te vervangen door groen, of door hun eigen woning af te koppelen. Hiervoor verleent de gemeente subsidie: </a:t>
                      </a:r>
                      <a:r>
                        <a:rPr lang="nl-NL" sz="800" b="0" i="0" u="none" strike="noStrike" dirty="0">
                          <a:solidFill>
                            <a:schemeClr val="tx1"/>
                          </a:solidFill>
                          <a:effectLst/>
                          <a:latin typeface="+mj-lt"/>
                          <a:hlinkClick r:id="rId5"/>
                        </a:rPr>
                        <a:t>https://www.gemert-bakel.nl/regeling-stimuleringsbijdrage-afkoppelen-hemelwater</a:t>
                      </a:r>
                      <a:r>
                        <a:rPr lang="nl-NL" sz="800" b="0" i="0" u="none" strike="noStrike" dirty="0">
                          <a:solidFill>
                            <a:schemeClr val="tx1"/>
                          </a:solidFill>
                          <a:effectLst/>
                          <a:latin typeface="+mj-lt"/>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Er is verder bij de buitendienst aangegeven dat zij rommel die is achtergebleven na het overlopen van de putten moeten opruimen. Het verzoek om als dit gebeurt een melding te maken via </a:t>
                      </a:r>
                      <a:r>
                        <a:rPr lang="nl-NL" sz="800" b="0" i="0" u="none" strike="noStrike" dirty="0">
                          <a:solidFill>
                            <a:schemeClr val="tx1"/>
                          </a:solidFill>
                          <a:effectLst/>
                          <a:latin typeface="+mj-lt"/>
                          <a:hlinkClick r:id="rId6"/>
                        </a:rPr>
                        <a:t>https://www.gemert-bakel.nl/melding-openbare-ruimte</a:t>
                      </a:r>
                      <a:r>
                        <a:rPr lang="nl-NL" sz="800" b="0" i="0" u="none" strike="noStrike" dirty="0">
                          <a:solidFill>
                            <a:schemeClr val="tx1"/>
                          </a:solidFill>
                          <a:effectLst/>
                          <a:latin typeface="+mj-lt"/>
                        </a:rPr>
                        <a:t>, omdat zij niet altijd zicht hebben op wanneer opruimen nodig is.</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3829914072"/>
                  </a:ext>
                </a:extLst>
              </a:tr>
              <a:tr h="304055">
                <a:tc gridSpan="2">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De overige aanmeldingen van de </a:t>
                      </a:r>
                      <a:r>
                        <a:rPr lang="nl-NL" sz="800" b="0" i="0" u="none" strike="noStrike" dirty="0" err="1">
                          <a:solidFill>
                            <a:srgbClr val="000000"/>
                          </a:solidFill>
                          <a:effectLst/>
                          <a:latin typeface="Arial" panose="020B0604020202020204" pitchFamily="34" charset="0"/>
                          <a:cs typeface="Arial" panose="020B0604020202020204" pitchFamily="34" charset="0"/>
                        </a:rPr>
                        <a:t>Milheesestraat</a:t>
                      </a:r>
                      <a:r>
                        <a:rPr lang="nl-NL" sz="800" b="0" i="0" u="none" strike="noStrike" dirty="0">
                          <a:solidFill>
                            <a:srgbClr val="000000"/>
                          </a:solidFill>
                          <a:effectLst/>
                          <a:latin typeface="Arial" panose="020B0604020202020204" pitchFamily="34" charset="0"/>
                          <a:cs typeface="Arial" panose="020B0604020202020204" pitchFamily="34" charset="0"/>
                        </a:rPr>
                        <a:t>/Peeldijk, die niet zijn besproken tijdens de avond zelf, worden afzonderlijk opgepakt en rechtstreeks bij de inwoner teruggekoppeld.</a:t>
                      </a:r>
                    </a:p>
                  </a:txBody>
                  <a:tcPr marL="5636" marR="5636" marT="5636" marB="0"/>
                </a:tc>
                <a:tc h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nl-NL" sz="800" b="0" i="0" u="none" strike="noStrike" dirty="0">
                        <a:solidFill>
                          <a:schemeClr val="tx1"/>
                        </a:solidFill>
                        <a:effectLst/>
                        <a:latin typeface="+mj-lt"/>
                      </a:endParaRP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solidFill>
                      <a:srgbClr val="F7F0E7"/>
                    </a:solidFill>
                  </a:tcPr>
                </a:tc>
                <a:extLst>
                  <a:ext uri="{0D108BD9-81ED-4DB2-BD59-A6C34878D82A}">
                    <a16:rowId xmlns:a16="http://schemas.microsoft.com/office/drawing/2014/main" val="2353294690"/>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8. </a:t>
            </a:r>
            <a:r>
              <a:rPr lang="nl-NL" dirty="0" err="1"/>
              <a:t>Milheesestraat</a:t>
            </a:r>
            <a:r>
              <a:rPr lang="nl-NL" dirty="0"/>
              <a:t> (vervolg)</a:t>
            </a:r>
          </a:p>
        </p:txBody>
      </p:sp>
      <p:sp>
        <p:nvSpPr>
          <p:cNvPr id="5" name="Ovaal 4">
            <a:extLst>
              <a:ext uri="{FF2B5EF4-FFF2-40B4-BE49-F238E27FC236}">
                <a16:creationId xmlns:a16="http://schemas.microsoft.com/office/drawing/2014/main" id="{23325A7B-56FE-4721-8B4F-109B3F3A6ADA}"/>
              </a:ext>
            </a:extLst>
          </p:cNvPr>
          <p:cNvSpPr/>
          <p:nvPr/>
        </p:nvSpPr>
        <p:spPr>
          <a:xfrm>
            <a:off x="7865435" y="4005064"/>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395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6DB31-BA00-4476-9A20-17CF54930020}"/>
              </a:ext>
            </a:extLst>
          </p:cNvPr>
          <p:cNvSpPr>
            <a:spLocks noGrp="1"/>
          </p:cNvSpPr>
          <p:nvPr>
            <p:ph type="title"/>
          </p:nvPr>
        </p:nvSpPr>
        <p:spPr/>
        <p:txBody>
          <a:bodyPr/>
          <a:lstStyle/>
          <a:p>
            <a:r>
              <a:rPr lang="nl-NL" dirty="0"/>
              <a:t>Planning/route</a:t>
            </a:r>
          </a:p>
        </p:txBody>
      </p:sp>
      <p:pic>
        <p:nvPicPr>
          <p:cNvPr id="4" name="Afbeelding 3">
            <a:extLst>
              <a:ext uri="{FF2B5EF4-FFF2-40B4-BE49-F238E27FC236}">
                <a16:creationId xmlns:a16="http://schemas.microsoft.com/office/drawing/2014/main" id="{87B62A37-EEF9-4D19-B17E-C6C20EEA9790}"/>
              </a:ext>
            </a:extLst>
          </p:cNvPr>
          <p:cNvPicPr>
            <a:picLocks noChangeAspect="1"/>
          </p:cNvPicPr>
          <p:nvPr/>
        </p:nvPicPr>
        <p:blipFill>
          <a:blip r:embed="rId2"/>
          <a:stretch>
            <a:fillRect/>
          </a:stretch>
        </p:blipFill>
        <p:spPr>
          <a:xfrm>
            <a:off x="0" y="1100334"/>
            <a:ext cx="9144000" cy="5757666"/>
          </a:xfrm>
          <a:prstGeom prst="rect">
            <a:avLst/>
          </a:prstGeom>
        </p:spPr>
      </p:pic>
    </p:spTree>
    <p:extLst>
      <p:ext uri="{BB962C8B-B14F-4D97-AF65-F5344CB8AC3E}">
        <p14:creationId xmlns:p14="http://schemas.microsoft.com/office/powerpoint/2010/main" val="415072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1. St. Willibrorduskerk</a:t>
            </a:r>
          </a:p>
        </p:txBody>
      </p:sp>
      <p:graphicFrame>
        <p:nvGraphicFramePr>
          <p:cNvPr id="4" name="Tabel 3">
            <a:extLst>
              <a:ext uri="{FF2B5EF4-FFF2-40B4-BE49-F238E27FC236}">
                <a16:creationId xmlns:a16="http://schemas.microsoft.com/office/drawing/2014/main" id="{CEEE22B8-82BC-4AD8-A726-D469094F3A5D}"/>
              </a:ext>
            </a:extLst>
          </p:cNvPr>
          <p:cNvGraphicFramePr>
            <a:graphicFrameLocks noGrp="1"/>
          </p:cNvGraphicFramePr>
          <p:nvPr>
            <p:extLst>
              <p:ext uri="{D42A27DB-BD31-4B8C-83A1-F6EECF244321}">
                <p14:modId xmlns:p14="http://schemas.microsoft.com/office/powerpoint/2010/main" val="581409115"/>
              </p:ext>
            </p:extLst>
          </p:nvPr>
        </p:nvGraphicFramePr>
        <p:xfrm>
          <a:off x="457200" y="1484784"/>
          <a:ext cx="8123239" cy="2352773"/>
        </p:xfrm>
        <a:graphic>
          <a:graphicData uri="http://schemas.openxmlformats.org/drawingml/2006/table">
            <a:tbl>
              <a:tblPr>
                <a:tableStyleId>{5C22544A-7EE6-4342-B048-85BDC9FD1C3A}</a:tableStyleId>
              </a:tblPr>
              <a:tblGrid>
                <a:gridCol w="8123239">
                  <a:extLst>
                    <a:ext uri="{9D8B030D-6E8A-4147-A177-3AD203B41FA5}">
                      <a16:colId xmlns:a16="http://schemas.microsoft.com/office/drawing/2014/main" val="3775053475"/>
                    </a:ext>
                  </a:extLst>
                </a:gridCol>
              </a:tblGrid>
              <a:tr h="2267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Om 18.00 uur start op het plein voor de Sint Willibrorduskerk aan het Kerkeind de Kijk in de Wijk in Milheeze. De medewerkers van de gemeente en de wethouder, en van de aanwezigen de inwoners die dat willen, stellen zich kort voor waarna de invulling van de avond wordt doorgenomen.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dirty="0"/>
                    </a:p>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Vooraf zijn de onderwerpen door inwoners aangemeld. Op basis van deze onderwerpen is een route en planning gemaakt en deze is vooraf gedeeld met de deelnemende inwoners. Al lopend komen we langs de verschillende locaties. De tijden waarop de locaties worden aangedaan zijn van tevoren gecommuniceerd, het staat inwoners vrij om de hele avond aanwezig te zijn of om per onderwerp aan te sluiten.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dirty="0"/>
                    </a:p>
                    <a:p>
                      <a:pPr marL="0" marR="0" lvl="0" indent="0" algn="l" defTabSz="914400" rtl="0" eaLnBrk="1" fontAlgn="t" latinLnBrk="0" hangingPunct="1">
                        <a:lnSpc>
                          <a:spcPct val="100000"/>
                        </a:lnSpc>
                        <a:spcBef>
                          <a:spcPts val="0"/>
                        </a:spcBef>
                        <a:spcAft>
                          <a:spcPts val="0"/>
                        </a:spcAft>
                        <a:buClrTx/>
                        <a:buSzTx/>
                        <a:buFontTx/>
                        <a:buNone/>
                        <a:tabLst/>
                        <a:defRPr/>
                      </a:pPr>
                      <a:r>
                        <a:rPr lang="nl-NL" sz="1400" i="1" dirty="0"/>
                        <a:t>Updates staan schuingedrukt weergegeven. </a:t>
                      </a:r>
                    </a:p>
                  </a:txBody>
                  <a:tcPr marL="5813" marR="5813" marT="5813" marB="0"/>
                </a:tc>
                <a:extLst>
                  <a:ext uri="{0D108BD9-81ED-4DB2-BD59-A6C34878D82A}">
                    <a16:rowId xmlns:a16="http://schemas.microsoft.com/office/drawing/2014/main" val="2924687138"/>
                  </a:ext>
                </a:extLst>
              </a:tr>
            </a:tbl>
          </a:graphicData>
        </a:graphic>
      </p:graphicFrame>
    </p:spTree>
    <p:extLst>
      <p:ext uri="{BB962C8B-B14F-4D97-AF65-F5344CB8AC3E}">
        <p14:creationId xmlns:p14="http://schemas.microsoft.com/office/powerpoint/2010/main" val="29235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rotWithShape="1">
          <a:blip r:embed="rId2"/>
          <a:srcRect l="-438" b="30301"/>
          <a:stretch/>
        </p:blipFill>
        <p:spPr>
          <a:xfrm>
            <a:off x="4067944" y="4749313"/>
            <a:ext cx="4480136" cy="2016224"/>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2. Marialaan/Kerkeind</a:t>
            </a:r>
          </a:p>
        </p:txBody>
      </p:sp>
      <p:sp>
        <p:nvSpPr>
          <p:cNvPr id="5" name="Ovaal 4">
            <a:extLst>
              <a:ext uri="{FF2B5EF4-FFF2-40B4-BE49-F238E27FC236}">
                <a16:creationId xmlns:a16="http://schemas.microsoft.com/office/drawing/2014/main" id="{23325A7B-56FE-4721-8B4F-109B3F3A6ADA}"/>
              </a:ext>
            </a:extLst>
          </p:cNvPr>
          <p:cNvSpPr/>
          <p:nvPr/>
        </p:nvSpPr>
        <p:spPr>
          <a:xfrm>
            <a:off x="6516216" y="4821321"/>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720770380"/>
              </p:ext>
            </p:extLst>
          </p:nvPr>
        </p:nvGraphicFramePr>
        <p:xfrm>
          <a:off x="436809" y="1372257"/>
          <a:ext cx="8123238" cy="2921455"/>
        </p:xfrm>
        <a:graphic>
          <a:graphicData uri="http://schemas.openxmlformats.org/drawingml/2006/table">
            <a:tbl>
              <a:tblPr>
                <a:tableStyleId>{5C22544A-7EE6-4342-B048-85BDC9FD1C3A}</a:tableStyleId>
              </a:tblPr>
              <a:tblGrid>
                <a:gridCol w="3199087">
                  <a:extLst>
                    <a:ext uri="{9D8B030D-6E8A-4147-A177-3AD203B41FA5}">
                      <a16:colId xmlns:a16="http://schemas.microsoft.com/office/drawing/2014/main" val="3334184967"/>
                    </a:ext>
                  </a:extLst>
                </a:gridCol>
                <a:gridCol w="4392488">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12718">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273003">
                <a:tc>
                  <a:txBody>
                    <a:bodyPr/>
                    <a:lstStyle/>
                    <a:p>
                      <a:pPr algn="l" fontAlgn="t"/>
                      <a:r>
                        <a:rPr lang="nl-NL" sz="800" u="none" strike="noStrike" dirty="0">
                          <a:effectLst/>
                        </a:rPr>
                        <a:t>Ter uitbereiding van de kern zou ontwikkeling op het veld direct achter de Marialaan een hele mooie toevoeging kunnen zijn voor het dorp. </a:t>
                      </a:r>
                      <a:endParaRPr lang="nl-NL" sz="800" b="0"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u="none" strike="noStrike" dirty="0">
                          <a:solidFill>
                            <a:schemeClr val="tx1"/>
                          </a:solidFill>
                          <a:effectLst/>
                        </a:rPr>
                        <a:t>De gemeente is met de Dorpsraad van Milheeze in overleg over toekomstige uitbreidingsplannen voor de kern Milheeze.</a:t>
                      </a:r>
                    </a:p>
                  </a:txBody>
                  <a:tcPr marL="5636" marR="5636" marT="5636" marB="0"/>
                </a:tc>
                <a:tc>
                  <a:txBody>
                    <a:bodyPr/>
                    <a:lstStyle/>
                    <a:p>
                      <a:pPr algn="l" fontAlgn="t"/>
                      <a:r>
                        <a:rPr lang="nl-NL" sz="800" b="0" i="0" u="none" strike="noStrike" dirty="0">
                          <a:solidFill>
                            <a:srgbClr val="000000"/>
                          </a:solidFill>
                          <a:effectLst/>
                          <a:latin typeface="+mj-lt"/>
                        </a:rPr>
                        <a:t>Gemeente/</a:t>
                      </a:r>
                      <a:r>
                        <a:rPr lang="nl-NL" sz="800" b="0" i="0" u="none" strike="noStrike" dirty="0" err="1">
                          <a:solidFill>
                            <a:srgbClr val="000000"/>
                          </a:solidFill>
                          <a:effectLst/>
                          <a:latin typeface="+mj-lt"/>
                        </a:rPr>
                        <a:t>Dorps-overleg</a:t>
                      </a:r>
                      <a:endParaRPr lang="nl-NL" sz="800" b="0"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2181277276"/>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Bij appartementencomplex De Berken is er bij de aanleunwoning een trap, voor de veiligheid van de toch kwetsbare en oudere minder mobiele inwoners zou het raadzaam zijn om hier een houvast in de vorm van een leuning te maken aan een zijde (op het rechte muurtje).</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dirty="0">
                          <a:solidFill>
                            <a:schemeClr val="tx1"/>
                          </a:solidFill>
                          <a:effectLst/>
                          <a:latin typeface="+mj-lt"/>
                        </a:rPr>
                        <a:t>De leuning is geplaatst.</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789349699"/>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's Avonds is het hier erg donker, dit geeft een onveilig gevoel aan bewoners Marialaan en De Berken.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dirty="0">
                          <a:solidFill>
                            <a:schemeClr val="tx1"/>
                          </a:solidFill>
                          <a:effectLst/>
                          <a:latin typeface="+mj-lt"/>
                        </a:rPr>
                        <a:t>De verlichting zal worden aangepast. De masten worden hoger, zodat er een groter gebied rondom de beweegtuin verlicht wordt. Dit zal binnenkort uitgevoerd worden.</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993221377"/>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Er ligt vaak hondenpoep in de beweegtuin of in het grasveld er rechtstreeks omheen.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Honden uitlaten op een speelveld is niet toegestaan. </a:t>
                      </a:r>
                      <a:r>
                        <a:rPr lang="nl-NL" sz="800" b="0" i="0" u="none" strike="noStrike" dirty="0" err="1">
                          <a:solidFill>
                            <a:schemeClr val="tx1"/>
                          </a:solidFill>
                          <a:effectLst/>
                          <a:latin typeface="+mj-lt"/>
                        </a:rPr>
                        <a:t>BOA’s</a:t>
                      </a:r>
                      <a:r>
                        <a:rPr lang="nl-NL" sz="800" b="0" i="0" u="none" strike="noStrike" dirty="0">
                          <a:solidFill>
                            <a:schemeClr val="tx1"/>
                          </a:solidFill>
                          <a:effectLst/>
                          <a:latin typeface="+mj-lt"/>
                        </a:rPr>
                        <a:t> handhaven hierop als ze het zien gebeuren, maar de kans om iemand op heterdaad te betrappen is miniem. Spreek elkaar ook aan als iemand op dit veldje zijn hond uitlaat.</a:t>
                      </a: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3599581757"/>
                  </a:ext>
                </a:extLst>
              </a:tr>
              <a:tr h="145184">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Wat gaat er gebeuren met de dode boom aan het Kerkeind?</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De inspectie wordt binnenkort afgerond. Dan zal deze boom worden gekapt.</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3423227091"/>
                  </a:ext>
                </a:extLst>
              </a:tr>
              <a:tr h="145184">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Het trottoir loopt schuin. Bovendien hangt de heg erover.</a:t>
                      </a:r>
                    </a:p>
                  </a:txBody>
                  <a:tcPr marL="5636" marR="5636" marT="5636" marB="0"/>
                </a:tc>
                <a:tc>
                  <a:txBody>
                    <a:bodyPr/>
                    <a:lstStyle/>
                    <a:p>
                      <a:r>
                        <a:rPr lang="nl-NL" sz="800" b="0" i="0" u="none" strike="noStrike" kern="1200" baseline="0" dirty="0">
                          <a:solidFill>
                            <a:schemeClr val="dk1"/>
                          </a:solidFill>
                          <a:latin typeface="+mn-lt"/>
                          <a:ea typeface="+mn-ea"/>
                          <a:cs typeface="+mn-cs"/>
                        </a:rPr>
                        <a:t>De haag staat half op gemeentegrond. De haag is niet door de gemeente geplant. Het is een taak van de eigenaar van de haag, dat de haag wordt onderhouden. </a:t>
                      </a:r>
                    </a:p>
                    <a:p>
                      <a:r>
                        <a:rPr lang="nl-NL" sz="800" b="0" i="0" u="none" strike="noStrike" kern="1200" baseline="0" dirty="0">
                          <a:solidFill>
                            <a:schemeClr val="dk1"/>
                          </a:solidFill>
                          <a:latin typeface="+mn-lt"/>
                          <a:ea typeface="+mn-ea"/>
                          <a:cs typeface="+mn-cs"/>
                        </a:rPr>
                        <a:t>Als de onderhoudsdienst dit vaak tegenkomt sturen zij soms een brief naar de eigenaren om dit nog eens te herhalen. Wanneer dit geen resultaat heeft, wordt dit een handhavingskwestie. Bij overlast kan een Melding Openbare Ruimte worden gemaakt, dan zal de melding worden doorgestuurd naar de juiste afdeling: </a:t>
                      </a:r>
                      <a:r>
                        <a:rPr lang="nl-NL" sz="800" b="0" i="0" u="none" strike="noStrike" kern="1200" baseline="0" dirty="0">
                          <a:solidFill>
                            <a:schemeClr val="dk1"/>
                          </a:solidFill>
                          <a:latin typeface="+mn-lt"/>
                          <a:ea typeface="+mn-ea"/>
                          <a:cs typeface="+mn-cs"/>
                          <a:hlinkClick r:id="rId3"/>
                        </a:rPr>
                        <a:t>https://www.gemert-bakel.nl/melding-openbare-ruimte</a:t>
                      </a:r>
                      <a:r>
                        <a:rPr lang="nl-NL" sz="800" b="0" i="0" u="none" strike="noStrike" kern="1200" baseline="0" dirty="0">
                          <a:solidFill>
                            <a:schemeClr val="dk1"/>
                          </a:solidFill>
                          <a:latin typeface="+mn-lt"/>
                          <a:ea typeface="+mn-ea"/>
                          <a:cs typeface="+mn-cs"/>
                        </a:rPr>
                        <a:t>.</a:t>
                      </a:r>
                    </a:p>
                    <a:p>
                      <a:r>
                        <a:rPr lang="nl-NL" sz="800" b="0" i="1" u="none" strike="noStrike" kern="1200" baseline="0" dirty="0">
                          <a:solidFill>
                            <a:schemeClr val="dk1"/>
                          </a:solidFill>
                          <a:latin typeface="+mn-lt"/>
                          <a:ea typeface="+mn-ea"/>
                          <a:cs typeface="+mn-cs"/>
                        </a:rPr>
                        <a:t>Mogelijk kan het trottoir bij de nieuwe centrumplannen worden meegenomen.</a:t>
                      </a:r>
                    </a:p>
                  </a:txBody>
                  <a:tcPr marL="5636" marR="5636" marT="5636" marB="0"/>
                </a:tc>
                <a:tc>
                  <a:txBody>
                    <a:bodyPr/>
                    <a:lstStyle/>
                    <a:p>
                      <a:pPr algn="l" fontAlgn="t"/>
                      <a:endParaRPr lang="nl-NL" sz="800" b="0" i="0" u="none" strike="noStrike" dirty="0">
                        <a:solidFill>
                          <a:srgbClr val="000000"/>
                        </a:solidFill>
                        <a:effectLst/>
                        <a:highlight>
                          <a:srgbClr val="FFFF00"/>
                        </a:highlight>
                        <a:latin typeface="+mj-lt"/>
                      </a:endParaRPr>
                    </a:p>
                  </a:txBody>
                  <a:tcPr marL="5636" marR="5636" marT="5636" marB="0">
                    <a:solidFill>
                      <a:srgbClr val="F7F0E7"/>
                    </a:solidFill>
                  </a:tcPr>
                </a:tc>
                <a:extLst>
                  <a:ext uri="{0D108BD9-81ED-4DB2-BD59-A6C34878D82A}">
                    <a16:rowId xmlns:a16="http://schemas.microsoft.com/office/drawing/2014/main" val="1327993901"/>
                  </a:ext>
                </a:extLst>
              </a:tr>
              <a:tr h="145184">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Bij de school wordt er op woensdag en vrijdag rond half één vaak fout geparkeerd.</a:t>
                      </a:r>
                    </a:p>
                  </a:txBody>
                  <a:tcPr marL="5636" marR="5636" marT="5636" marB="0"/>
                </a:tc>
                <a:tc>
                  <a:txBody>
                    <a:bodyPr/>
                    <a:lstStyle/>
                    <a:p>
                      <a:r>
                        <a:rPr lang="nl-NL" sz="800" b="0" i="0" u="none" strike="noStrike" kern="1200" baseline="0" dirty="0">
                          <a:solidFill>
                            <a:schemeClr val="dk1"/>
                          </a:solidFill>
                          <a:latin typeface="+mn-lt"/>
                          <a:ea typeface="+mn-ea"/>
                          <a:cs typeface="+mn-cs"/>
                        </a:rPr>
                        <a:t>Dit wordt genoteerd en de </a:t>
                      </a:r>
                      <a:r>
                        <a:rPr lang="nl-NL" sz="800" b="0" i="0" u="none" strike="noStrike" kern="1200" baseline="0" dirty="0" err="1">
                          <a:solidFill>
                            <a:schemeClr val="dk1"/>
                          </a:solidFill>
                          <a:latin typeface="+mn-lt"/>
                          <a:ea typeface="+mn-ea"/>
                          <a:cs typeface="+mn-cs"/>
                        </a:rPr>
                        <a:t>BOA’s</a:t>
                      </a:r>
                      <a:r>
                        <a:rPr lang="nl-NL" sz="800" b="0" i="0" u="none" strike="noStrike" kern="1200" baseline="0" dirty="0">
                          <a:solidFill>
                            <a:schemeClr val="dk1"/>
                          </a:solidFill>
                          <a:latin typeface="+mn-lt"/>
                          <a:ea typeface="+mn-ea"/>
                          <a:cs typeface="+mn-cs"/>
                        </a:rPr>
                        <a:t> zullen hier een extra ronde lopen.</a:t>
                      </a:r>
                    </a:p>
                  </a:txBody>
                  <a:tcPr marL="5636" marR="5636" marT="5636" marB="0"/>
                </a:tc>
                <a:tc>
                  <a:txBody>
                    <a:bodyPr/>
                    <a:lstStyle/>
                    <a:p>
                      <a:pPr algn="l" fontAlgn="t"/>
                      <a:r>
                        <a:rPr lang="nl-NL" sz="800" b="0" i="0" u="none" strike="noStrike" dirty="0">
                          <a:solidFill>
                            <a:srgbClr val="000000"/>
                          </a:solidFill>
                          <a:effectLst/>
                          <a:latin typeface="+mj-lt"/>
                        </a:rPr>
                        <a:t>BOA</a:t>
                      </a:r>
                    </a:p>
                  </a:txBody>
                  <a:tcPr marL="5636" marR="5636" marT="5636" marB="0"/>
                </a:tc>
                <a:extLst>
                  <a:ext uri="{0D108BD9-81ED-4DB2-BD59-A6C34878D82A}">
                    <a16:rowId xmlns:a16="http://schemas.microsoft.com/office/drawing/2014/main" val="626048127"/>
                  </a:ext>
                </a:extLst>
              </a:tr>
            </a:tbl>
          </a:graphicData>
        </a:graphic>
      </p:graphicFrame>
      <p:pic>
        <p:nvPicPr>
          <p:cNvPr id="6" name="Afbeelding 5" descr="Afbeelding met baksteen&#10;&#10;Automatisch gegenereerde beschrijving">
            <a:extLst>
              <a:ext uri="{FF2B5EF4-FFF2-40B4-BE49-F238E27FC236}">
                <a16:creationId xmlns:a16="http://schemas.microsoft.com/office/drawing/2014/main" id="{476D8E6F-0C2D-4F4A-9D28-2159490331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50" r="34250"/>
          <a:stretch/>
        </p:blipFill>
        <p:spPr>
          <a:xfrm rot="5400000">
            <a:off x="1219831" y="3970486"/>
            <a:ext cx="1993083" cy="3559127"/>
          </a:xfrm>
          <a:prstGeom prst="rect">
            <a:avLst/>
          </a:prstGeom>
        </p:spPr>
      </p:pic>
    </p:spTree>
    <p:extLst>
      <p:ext uri="{BB962C8B-B14F-4D97-AF65-F5344CB8AC3E}">
        <p14:creationId xmlns:p14="http://schemas.microsoft.com/office/powerpoint/2010/main" val="69671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rotWithShape="1">
          <a:blip r:embed="rId2"/>
          <a:srcRect t="9988"/>
          <a:stretch/>
        </p:blipFill>
        <p:spPr>
          <a:xfrm>
            <a:off x="4087463" y="4005062"/>
            <a:ext cx="4460617" cy="259572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2008867159"/>
              </p:ext>
            </p:extLst>
          </p:nvPr>
        </p:nvGraphicFramePr>
        <p:xfrm>
          <a:off x="436809" y="1372257"/>
          <a:ext cx="8123238" cy="2277319"/>
        </p:xfrm>
        <a:graphic>
          <a:graphicData uri="http://schemas.openxmlformats.org/drawingml/2006/table">
            <a:tbl>
              <a:tblPr>
                <a:tableStyleId>{5C22544A-7EE6-4342-B048-85BDC9FD1C3A}</a:tableStyleId>
              </a:tblPr>
              <a:tblGrid>
                <a:gridCol w="3825020">
                  <a:extLst>
                    <a:ext uri="{9D8B030D-6E8A-4147-A177-3AD203B41FA5}">
                      <a16:colId xmlns:a16="http://schemas.microsoft.com/office/drawing/2014/main" val="3334184967"/>
                    </a:ext>
                  </a:extLst>
                </a:gridCol>
                <a:gridCol w="3766555">
                  <a:extLst>
                    <a:ext uri="{9D8B030D-6E8A-4147-A177-3AD203B41FA5}">
                      <a16:colId xmlns:a16="http://schemas.microsoft.com/office/drawing/2014/main" val="997793678"/>
                    </a:ext>
                  </a:extLst>
                </a:gridCol>
                <a:gridCol w="531663">
                  <a:extLst>
                    <a:ext uri="{9D8B030D-6E8A-4147-A177-3AD203B41FA5}">
                      <a16:colId xmlns:a16="http://schemas.microsoft.com/office/drawing/2014/main" val="965170607"/>
                    </a:ext>
                  </a:extLst>
                </a:gridCol>
              </a:tblGrid>
              <a:tr h="112718">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168890">
                <a:tc>
                  <a:txBody>
                    <a:bodyPr/>
                    <a:lstStyle/>
                    <a:p>
                      <a:pPr algn="l" fontAlgn="t"/>
                      <a:r>
                        <a:rPr lang="nl-NL" sz="800" u="none" strike="noStrike" dirty="0">
                          <a:effectLst/>
                        </a:rPr>
                        <a:t>Het onkruid voor de tuin van de inwoner staat hoog. Inwoner wil het wel bijhouden als de gemeente aanplant. De rest van de berm is ook slecht onderhouden. Er staan hier ook vaak auto’s fout geparkeerd.</a:t>
                      </a:r>
                    </a:p>
                  </a:txBody>
                  <a:tcPr marL="5636" marR="5636" marT="5636" marB="0"/>
                </a:tc>
                <a:tc>
                  <a:txBody>
                    <a:bodyPr/>
                    <a:lstStyle/>
                    <a:p>
                      <a:pPr algn="l" fontAlgn="t"/>
                      <a:r>
                        <a:rPr lang="nl-NL" sz="800" b="0" i="1" u="none" strike="noStrike" kern="1200" dirty="0">
                          <a:solidFill>
                            <a:schemeClr val="tx1"/>
                          </a:solidFill>
                          <a:effectLst/>
                          <a:latin typeface="+mn-lt"/>
                          <a:ea typeface="+mn-ea"/>
                          <a:cs typeface="+mn-cs"/>
                        </a:rPr>
                        <a:t>Door de parkeerders is de berm in slechte staat en blijft hier water staan. Er is een opdracht uitgezet om de grasberm te laten herstellen en palen te plaatsen om parkeren te voorkomen. Deze werkzaamheden staan in de planning om nog dit jaar te worden uitgevoerd. </a:t>
                      </a:r>
                      <a:r>
                        <a:rPr lang="nl-NL" sz="800" i="1" u="none" strike="noStrike" dirty="0">
                          <a:solidFill>
                            <a:schemeClr val="tx1"/>
                          </a:solidFill>
                          <a:effectLst/>
                        </a:rPr>
                        <a:t>Groenaanplant heeft hier helaas geen kans. Het zelf </a:t>
                      </a:r>
                      <a:r>
                        <a:rPr lang="nl-NL" sz="800" i="1" u="none" strike="noStrike" dirty="0" err="1">
                          <a:solidFill>
                            <a:schemeClr val="tx1"/>
                          </a:solidFill>
                          <a:effectLst/>
                        </a:rPr>
                        <a:t>bijmaaien</a:t>
                      </a:r>
                      <a:r>
                        <a:rPr lang="nl-NL" sz="800" i="1" u="none" strike="noStrike" dirty="0">
                          <a:solidFill>
                            <a:schemeClr val="tx1"/>
                          </a:solidFill>
                          <a:effectLst/>
                        </a:rPr>
                        <a:t> van het gemeentelijk gras hier is toegestaan.</a:t>
                      </a:r>
                    </a:p>
                  </a:txBody>
                  <a:tcPr marL="5636" marR="5636" marT="5636" marB="0"/>
                </a:tc>
                <a:tc>
                  <a:txBody>
                    <a:bodyPr/>
                    <a:lstStyle/>
                    <a:p>
                      <a:pPr algn="l" fontAlgn="t"/>
                      <a:r>
                        <a:rPr lang="nl-NL" sz="800" b="0" i="0" u="none" strike="noStrike" dirty="0">
                          <a:solidFill>
                            <a:srgbClr val="000000"/>
                          </a:solidFill>
                          <a:effectLst/>
                          <a:highlight>
                            <a:srgbClr val="F7F0E7"/>
                          </a:highlight>
                          <a:latin typeface="+mj-lt"/>
                        </a:rPr>
                        <a:t>Gemeente</a:t>
                      </a:r>
                    </a:p>
                  </a:txBody>
                  <a:tcPr marL="5636" marR="5636" marT="5636" marB="0">
                    <a:solidFill>
                      <a:srgbClr val="F7F0E7"/>
                    </a:solidFill>
                  </a:tcPr>
                </a:tc>
                <a:extLst>
                  <a:ext uri="{0D108BD9-81ED-4DB2-BD59-A6C34878D82A}">
                    <a16:rowId xmlns:a16="http://schemas.microsoft.com/office/drawing/2014/main" val="2181277276"/>
                  </a:ext>
                </a:extLst>
              </a:tr>
              <a:tr h="3040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rgbClr val="000000"/>
                          </a:solidFill>
                          <a:effectLst/>
                          <a:latin typeface="Arial" panose="020B0604020202020204" pitchFamily="34" charset="0"/>
                          <a:cs typeface="Arial" panose="020B0604020202020204" pitchFamily="34" charset="0"/>
                        </a:rPr>
                        <a:t>De grote bomen (in eigendom van de inwoners) werden in het verleden door de gemeente bijgehouden. De bomen waren ooit monumentaal, maar recent heeft inwoner te horen gekregen dat deze bomen dat nu niet meer zijn en dat daarom onderhoud niet meer wordt uitgevoerd.</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De gemeentelijke bomenploeg snoeit tegenwoordig geen particuliere bomen meer. </a:t>
                      </a:r>
                      <a:r>
                        <a:rPr lang="nl-NL" sz="800" b="0" i="0" u="none" strike="noStrike" kern="1200" dirty="0">
                          <a:solidFill>
                            <a:schemeClr val="tx1"/>
                          </a:solidFill>
                          <a:effectLst/>
                          <a:latin typeface="+mn-lt"/>
                          <a:ea typeface="+mn-ea"/>
                          <a:cs typeface="+mn-cs"/>
                        </a:rPr>
                        <a:t>Om eigenaren van waardevolle bomen te ondersteunen heeft de gemeente een bijdrageregeling. Meer informatie is te lezen op: </a:t>
                      </a:r>
                      <a:r>
                        <a:rPr lang="nl-NL" sz="8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https://www.gemert-bakel.nl/producten/kappen-en-snoeien-bomen</a:t>
                      </a:r>
                      <a:r>
                        <a:rPr lang="nl-NL" sz="800" b="0" i="0" u="none" strike="noStrike" kern="1200" dirty="0">
                          <a:solidFill>
                            <a:schemeClr val="tx1"/>
                          </a:solidFill>
                          <a:effectLst/>
                          <a:latin typeface="+mn-lt"/>
                          <a:ea typeface="+mn-ea"/>
                          <a:cs typeface="+mn-cs"/>
                        </a:rPr>
                        <a:t>. </a:t>
                      </a:r>
                      <a:r>
                        <a:rPr lang="nl-NL" sz="800" b="0" i="0" u="none" strike="noStrike" dirty="0">
                          <a:solidFill>
                            <a:schemeClr val="tx1"/>
                          </a:solidFill>
                          <a:effectLst/>
                          <a:latin typeface="+mj-lt"/>
                        </a:rPr>
                        <a:t>Die bijdrage is beschikbaar voor waardevolle bomen die als dusdanig zijn opgenomen op de Groene Kaart van de gemeente Gemert-Bakel. De bomen bij Hof 12 staan als waardevolle houtopstand en kunnen hierdoor een vergoeding krijgen voor het onderhoud </a:t>
                      </a:r>
                      <a:endParaRPr lang="nl-NL" sz="800" b="0" i="0" u="none" strike="noStrike" dirty="0">
                        <a:solidFill>
                          <a:schemeClr val="tx1"/>
                        </a:solidFill>
                        <a:effectLst/>
                        <a:highlight>
                          <a:srgbClr val="FFFF00"/>
                        </a:highlight>
                        <a:latin typeface="+mj-lt"/>
                      </a:endParaRPr>
                    </a:p>
                  </a:txBody>
                  <a:tcPr marL="5636" marR="5636" marT="5636" marB="0"/>
                </a:tc>
                <a:tc>
                  <a:txBody>
                    <a:bodyPr/>
                    <a:lstStyle/>
                    <a:p>
                      <a:pPr algn="l" fontAlgn="t"/>
                      <a:endParaRPr lang="nl-NL" sz="800" b="0" i="0" u="none" strike="noStrike" dirty="0">
                        <a:solidFill>
                          <a:srgbClr val="000000"/>
                        </a:solidFill>
                        <a:effectLst/>
                        <a:highlight>
                          <a:srgbClr val="FFFF00"/>
                        </a:highlight>
                        <a:latin typeface="+mj-lt"/>
                      </a:endParaRPr>
                    </a:p>
                  </a:txBody>
                  <a:tcPr marL="5636" marR="5636" marT="5636" marB="0">
                    <a:solidFill>
                      <a:srgbClr val="F7F0E7"/>
                    </a:solidFill>
                  </a:tcPr>
                </a:tc>
                <a:extLst>
                  <a:ext uri="{0D108BD9-81ED-4DB2-BD59-A6C34878D82A}">
                    <a16:rowId xmlns:a16="http://schemas.microsoft.com/office/drawing/2014/main" val="3510867550"/>
                  </a:ext>
                </a:extLst>
              </a:tr>
              <a:tr h="3040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u="none" strike="noStrike" dirty="0">
                          <a:effectLst/>
                        </a:rPr>
                        <a:t>De verf van de lantaarnpalen bladdert af. Komt hier ook LED verlichting?</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800" b="0" i="0" u="none" strike="noStrike" dirty="0">
                        <a:solidFill>
                          <a:srgbClr val="000000"/>
                        </a:solidFill>
                        <a:effectLst/>
                        <a:latin typeface="Arial" panose="020B0604020202020204" pitchFamily="34" charset="0"/>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dirty="0">
                          <a:solidFill>
                            <a:schemeClr val="tx1"/>
                          </a:solidFill>
                          <a:effectLst/>
                          <a:latin typeface="+mj-lt"/>
                        </a:rPr>
                        <a:t>De komende jaren wordt geheel Gemert-Bakel voorzien van </a:t>
                      </a:r>
                      <a:r>
                        <a:rPr lang="nl-NL" sz="800" b="0" i="1" u="none" strike="noStrike" dirty="0" err="1">
                          <a:solidFill>
                            <a:schemeClr val="tx1"/>
                          </a:solidFill>
                          <a:effectLst/>
                          <a:latin typeface="+mj-lt"/>
                        </a:rPr>
                        <a:t>LEDverlichting</a:t>
                      </a:r>
                      <a:r>
                        <a:rPr lang="nl-NL" sz="800" b="0" i="1" u="none" strike="noStrike" dirty="0">
                          <a:solidFill>
                            <a:schemeClr val="tx1"/>
                          </a:solidFill>
                          <a:effectLst/>
                          <a:latin typeface="+mj-lt"/>
                        </a:rPr>
                        <a:t>.</a:t>
                      </a:r>
                      <a:r>
                        <a:rPr lang="nl-NL" sz="800" b="0" i="1" u="none" strike="noStrike" kern="1200" dirty="0">
                          <a:solidFill>
                            <a:schemeClr val="tx1"/>
                          </a:solidFill>
                          <a:effectLst/>
                          <a:latin typeface="+mn-lt"/>
                          <a:ea typeface="+mn-ea"/>
                          <a:cs typeface="+mn-cs"/>
                        </a:rPr>
                        <a:t> De lantaarnpalen in Milheeze worden volgend jaar vervangen. </a:t>
                      </a:r>
                      <a:endParaRPr lang="nl-NL" sz="800" b="0" i="1" u="none" strike="noStrike" dirty="0">
                        <a:solidFill>
                          <a:srgbClr val="FF0000"/>
                        </a:solidFill>
                        <a:effectLst/>
                        <a:latin typeface="+mj-lt"/>
                      </a:endParaRP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2204249667"/>
                  </a:ext>
                </a:extLst>
              </a:tr>
              <a:tr h="3040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u="none" strike="noStrike" dirty="0">
                          <a:effectLst/>
                        </a:rPr>
                        <a:t>De betonnen bestrating fietspad Bakel naar Milheeze is zeer slecht.</a:t>
                      </a:r>
                      <a:endParaRPr lang="nl-NL" sz="800" b="0" i="0" u="none" strike="noStrike" dirty="0">
                        <a:solidFill>
                          <a:srgbClr val="000000"/>
                        </a:solidFill>
                        <a:effectLst/>
                        <a:latin typeface="Calibri" panose="020F0502020204030204" pitchFamily="34" charset="0"/>
                      </a:endParaRPr>
                    </a:p>
                    <a:p>
                      <a:pPr algn="l" fontAlgn="t"/>
                      <a:endParaRPr lang="nl-NL" sz="800" b="0" i="0" u="none" strike="noStrike" dirty="0">
                        <a:solidFill>
                          <a:srgbClr val="000000"/>
                        </a:solidFill>
                        <a:effectLst/>
                        <a:latin typeface="Arial" panose="020B0604020202020204" pitchFamily="34" charset="0"/>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kern="1200" dirty="0">
                          <a:solidFill>
                            <a:schemeClr val="tx1"/>
                          </a:solidFill>
                          <a:effectLst/>
                          <a:latin typeface="+mn-lt"/>
                          <a:ea typeface="+mn-ea"/>
                          <a:cs typeface="+mn-cs"/>
                        </a:rPr>
                        <a:t>Het betreffende fietspad wordt onderdeel van het Programma Fietspaden dat dit jaar opgesteld wordt. Indien benodigd zal het fietspad de komende jaren hersteld worden.</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3657986125"/>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3. Hof</a:t>
            </a:r>
          </a:p>
        </p:txBody>
      </p:sp>
      <p:sp>
        <p:nvSpPr>
          <p:cNvPr id="5" name="Ovaal 4">
            <a:extLst>
              <a:ext uri="{FF2B5EF4-FFF2-40B4-BE49-F238E27FC236}">
                <a16:creationId xmlns:a16="http://schemas.microsoft.com/office/drawing/2014/main" id="{23325A7B-56FE-4721-8B4F-109B3F3A6ADA}"/>
              </a:ext>
            </a:extLst>
          </p:cNvPr>
          <p:cNvSpPr/>
          <p:nvPr/>
        </p:nvSpPr>
        <p:spPr>
          <a:xfrm>
            <a:off x="4151122" y="4365104"/>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boom, buiten, groen&#10;&#10;Automatisch gegenereerde beschrijving">
            <a:extLst>
              <a:ext uri="{FF2B5EF4-FFF2-40B4-BE49-F238E27FC236}">
                <a16:creationId xmlns:a16="http://schemas.microsoft.com/office/drawing/2014/main" id="{24BDCC68-CE25-4E20-9434-E11DE141F3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70" t="15345"/>
          <a:stretch/>
        </p:blipFill>
        <p:spPr>
          <a:xfrm rot="5400000">
            <a:off x="808" y="4441064"/>
            <a:ext cx="2702937" cy="1830934"/>
          </a:xfrm>
          <a:prstGeom prst="rect">
            <a:avLst/>
          </a:prstGeom>
        </p:spPr>
      </p:pic>
      <p:pic>
        <p:nvPicPr>
          <p:cNvPr id="9" name="Afbeelding 8" descr="Afbeelding met boom, buiten, plant&#10;&#10;Automatisch gegenereerde beschrijving">
            <a:extLst>
              <a:ext uri="{FF2B5EF4-FFF2-40B4-BE49-F238E27FC236}">
                <a16:creationId xmlns:a16="http://schemas.microsoft.com/office/drawing/2014/main" id="{37083E1A-4ADC-48D7-B8F1-80E18958C1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70" t="23039"/>
          <a:stretch/>
        </p:blipFill>
        <p:spPr>
          <a:xfrm rot="5400000">
            <a:off x="1812200" y="4524265"/>
            <a:ext cx="2702936" cy="1664533"/>
          </a:xfrm>
          <a:prstGeom prst="rect">
            <a:avLst/>
          </a:prstGeom>
        </p:spPr>
      </p:pic>
    </p:spTree>
    <p:extLst>
      <p:ext uri="{BB962C8B-B14F-4D97-AF65-F5344CB8AC3E}">
        <p14:creationId xmlns:p14="http://schemas.microsoft.com/office/powerpoint/2010/main" val="368291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rotWithShape="1">
          <a:blip r:embed="rId2"/>
          <a:srcRect t="24970"/>
          <a:stretch/>
        </p:blipFill>
        <p:spPr>
          <a:xfrm>
            <a:off x="4087463" y="4437112"/>
            <a:ext cx="4460617" cy="216367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3868294634"/>
              </p:ext>
            </p:extLst>
          </p:nvPr>
        </p:nvGraphicFramePr>
        <p:xfrm>
          <a:off x="436809" y="1372257"/>
          <a:ext cx="8123238" cy="2770635"/>
        </p:xfrm>
        <a:graphic>
          <a:graphicData uri="http://schemas.openxmlformats.org/drawingml/2006/table">
            <a:tbl>
              <a:tblPr>
                <a:tableStyleId>{5C22544A-7EE6-4342-B048-85BDC9FD1C3A}</a:tableStyleId>
              </a:tblPr>
              <a:tblGrid>
                <a:gridCol w="2118967">
                  <a:extLst>
                    <a:ext uri="{9D8B030D-6E8A-4147-A177-3AD203B41FA5}">
                      <a16:colId xmlns:a16="http://schemas.microsoft.com/office/drawing/2014/main" val="3334184967"/>
                    </a:ext>
                  </a:extLst>
                </a:gridCol>
                <a:gridCol w="5184576">
                  <a:extLst>
                    <a:ext uri="{9D8B030D-6E8A-4147-A177-3AD203B41FA5}">
                      <a16:colId xmlns:a16="http://schemas.microsoft.com/office/drawing/2014/main" val="997793678"/>
                    </a:ext>
                  </a:extLst>
                </a:gridCol>
                <a:gridCol w="819695">
                  <a:extLst>
                    <a:ext uri="{9D8B030D-6E8A-4147-A177-3AD203B41FA5}">
                      <a16:colId xmlns:a16="http://schemas.microsoft.com/office/drawing/2014/main" val="965170607"/>
                    </a:ext>
                  </a:extLst>
                </a:gridCol>
              </a:tblGrid>
              <a:tr h="112718">
                <a:tc>
                  <a:txBody>
                    <a:bodyPr/>
                    <a:lstStyle/>
                    <a:p>
                      <a:pPr algn="l" fontAlgn="t"/>
                      <a:r>
                        <a:rPr lang="nl-NL" sz="800" b="1" u="none" strike="noStrike" dirty="0">
                          <a:effectLst/>
                          <a:latin typeface="+mj-lt"/>
                        </a:rPr>
                        <a:t>Onderwerp</a:t>
                      </a:r>
                      <a:endParaRPr lang="nl-NL" sz="800" b="1" i="0" u="none" strike="noStrike" dirty="0">
                        <a:solidFill>
                          <a:srgbClr val="000000"/>
                        </a:solidFill>
                        <a:effectLst/>
                        <a:latin typeface="+mj-lt"/>
                      </a:endParaRPr>
                    </a:p>
                  </a:txBody>
                  <a:tcPr marL="5636" marR="5636" marT="5636" marB="0"/>
                </a:tc>
                <a:tc>
                  <a:txBody>
                    <a:bodyPr/>
                    <a:lstStyle/>
                    <a:p>
                      <a:pPr algn="l" fontAlgn="t"/>
                      <a:r>
                        <a:rPr lang="nl-NL" sz="800" b="1" u="none" strike="noStrike" dirty="0">
                          <a:effectLst/>
                          <a:latin typeface="+mj-lt"/>
                        </a:rPr>
                        <a:t>Actie/reactie</a:t>
                      </a:r>
                      <a:endParaRPr lang="nl-NL" sz="800" b="1" i="0" u="none" strike="noStrike" dirty="0">
                        <a:solidFill>
                          <a:srgbClr val="000000"/>
                        </a:solidFill>
                        <a:effectLst/>
                        <a:latin typeface="+mj-lt"/>
                      </a:endParaRPr>
                    </a:p>
                  </a:txBody>
                  <a:tcPr marL="5636" marR="5636" marT="5636" marB="0"/>
                </a:tc>
                <a:tc>
                  <a:txBody>
                    <a:bodyPr/>
                    <a:lstStyle/>
                    <a:p>
                      <a:pPr algn="l" fontAlgn="t"/>
                      <a:r>
                        <a:rPr lang="nl-NL" sz="800" b="1" u="none" strike="noStrike" dirty="0">
                          <a:effectLst/>
                          <a:latin typeface="+mj-lt"/>
                        </a:rPr>
                        <a:t>Initiatief</a:t>
                      </a:r>
                      <a:endParaRPr lang="nl-NL" sz="700" b="1"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2143434497"/>
                  </a:ext>
                </a:extLst>
              </a:tr>
              <a:tr h="273003">
                <a:tc>
                  <a:txBody>
                    <a:bodyPr/>
                    <a:lstStyle/>
                    <a:p>
                      <a:pPr algn="l" fontAlgn="t"/>
                      <a:r>
                        <a:rPr lang="nl-NL" sz="800" u="none" strike="noStrike" dirty="0">
                          <a:effectLst/>
                          <a:latin typeface="+mj-lt"/>
                        </a:rPr>
                        <a:t>Waar Klooster overgaat in de Bergakker nemen automobilisten die van Hof komen de bocht te smal. Dit lijkt verergerd te worden door de ‘witte druppel’ die hier ligt. Eerder stond hier ook een paaltje, maar dat is al weggehaald. Zou een doorgetrokken witte streep effectiever zijn? Of kan de bocht worden afgeschuind?</a:t>
                      </a:r>
                    </a:p>
                  </a:txBody>
                  <a:tcPr marL="5636" marR="5636" marT="5636" marB="0"/>
                </a:tc>
                <a:tc>
                  <a:txBody>
                    <a:bodyPr/>
                    <a:lstStyle/>
                    <a:p>
                      <a:pPr algn="l" fontAlgn="t"/>
                      <a:r>
                        <a:rPr lang="nl-NL" sz="800" u="none" strike="noStrike" kern="1200" dirty="0">
                          <a:solidFill>
                            <a:schemeClr val="tx1"/>
                          </a:solidFill>
                          <a:effectLst/>
                          <a:latin typeface="+mn-lt"/>
                          <a:ea typeface="+mn-ea"/>
                          <a:cs typeface="+mn-cs"/>
                        </a:rPr>
                        <a:t>Helaas kunnen we niet voorkomen dat weggebruikers de bocht afsnijden. De bochten dienen dusdanig te worden vormgegeven dat er bijvoorbeeld ook een vuilnis en/of verhuiswagen door kan. De wit gestrate druppel, die er overigens al vele jaren ligt, is hier in het verleden waarschijnlijk toegepast om de kruising te accentueren. De markering is bedoeld als hulpmiddel. Het merendeel van het verkeer is hier overigens bekend verkeer en hiervoor zou het niet nodig hoeven te zijn deze markering hier toe te passen. In 30 km/u gebieden worden (dergelijke) markeringen ook nauwelijks/ niet meer nog toegepast. Bij eventuele </a:t>
                      </a:r>
                      <a:r>
                        <a:rPr lang="nl-NL" sz="800" u="none" strike="noStrike" kern="1200" dirty="0" err="1">
                          <a:solidFill>
                            <a:schemeClr val="tx1"/>
                          </a:solidFill>
                          <a:effectLst/>
                          <a:latin typeface="+mn-lt"/>
                          <a:ea typeface="+mn-ea"/>
                          <a:cs typeface="+mn-cs"/>
                        </a:rPr>
                        <a:t>herstrating</a:t>
                      </a:r>
                      <a:r>
                        <a:rPr lang="nl-NL" sz="800" u="none" strike="noStrike" kern="1200" dirty="0">
                          <a:solidFill>
                            <a:schemeClr val="tx1"/>
                          </a:solidFill>
                          <a:effectLst/>
                          <a:latin typeface="+mn-lt"/>
                          <a:ea typeface="+mn-ea"/>
                          <a:cs typeface="+mn-cs"/>
                        </a:rPr>
                        <a:t> van de rijbaan zal deze druppel komen te vervallen. Op dit moment is er geen urgentie om deze nu al weg te halen. Verdere verruiming van de bocht is niet aan de orde omdat de snelheden dan mogelijk omhoog gaan.</a:t>
                      </a: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solidFill>
                      <a:srgbClr val="F7F0E7"/>
                    </a:solidFill>
                  </a:tcPr>
                </a:tc>
                <a:extLst>
                  <a:ext uri="{0D108BD9-81ED-4DB2-BD59-A6C34878D82A}">
                    <a16:rowId xmlns:a16="http://schemas.microsoft.com/office/drawing/2014/main" val="2181277276"/>
                  </a:ext>
                </a:extLst>
              </a:tr>
              <a:tr h="304055">
                <a:tc>
                  <a:txBody>
                    <a:bodyPr/>
                    <a:lstStyle/>
                    <a:p>
                      <a:pPr algn="l" fontAlgn="t"/>
                      <a:r>
                        <a:rPr lang="nl-NL" sz="800" u="none" strike="noStrike" dirty="0">
                          <a:effectLst/>
                          <a:latin typeface="+mj-lt"/>
                        </a:rPr>
                        <a:t>Bij de bocht bij Bergakker 4 wordt het zicht belemmerd door de hoge struiken en door vaak geparkeerde auto’s. Vooral in het weekend wordt hier veel geparkeerd.</a:t>
                      </a:r>
                      <a:endParaRPr lang="nl-NL" sz="800" b="0" i="0" u="none" strike="noStrike" dirty="0">
                        <a:solidFill>
                          <a:srgbClr val="000000"/>
                        </a:solidFill>
                        <a:effectLst/>
                        <a:latin typeface="+mj-lt"/>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Parkeren is hier toegestaan. De </a:t>
                      </a:r>
                      <a:r>
                        <a:rPr lang="nl-NL" sz="800" b="0" i="0" u="none" strike="noStrike" dirty="0" err="1">
                          <a:solidFill>
                            <a:schemeClr val="tx1"/>
                          </a:solidFill>
                          <a:effectLst/>
                          <a:latin typeface="+mj-lt"/>
                        </a:rPr>
                        <a:t>BOA’s</a:t>
                      </a:r>
                      <a:r>
                        <a:rPr lang="nl-NL" sz="800" b="0" i="0" u="none" strike="noStrike" dirty="0">
                          <a:solidFill>
                            <a:schemeClr val="tx1"/>
                          </a:solidFill>
                          <a:effectLst/>
                          <a:latin typeface="+mj-lt"/>
                        </a:rPr>
                        <a:t> zullen hier een extra ronde doen om te controleren op verkeerd geparkeerde auto’s. Maak melding van verkeerd geparkeerde auto’s via </a:t>
                      </a:r>
                      <a:r>
                        <a:rPr lang="nl-NL" sz="800" b="0" i="0" u="none" strike="noStrike" kern="1200" dirty="0">
                          <a:solidFill>
                            <a:schemeClr val="tx1"/>
                          </a:solidFill>
                          <a:effectLst/>
                          <a:latin typeface="+mn-lt"/>
                          <a:ea typeface="+mn-ea"/>
                          <a:cs typeface="+mn-cs"/>
                        </a:rPr>
                        <a:t>de Melding Openbare Ruimte: </a:t>
                      </a:r>
                      <a:r>
                        <a:rPr lang="nl-NL" sz="800" b="0" i="0" u="none" strike="noStrike" kern="1200" dirty="0">
                          <a:solidFill>
                            <a:schemeClr val="tx1"/>
                          </a:solidFill>
                          <a:effectLst/>
                          <a:latin typeface="+mn-lt"/>
                          <a:ea typeface="+mn-ea"/>
                          <a:cs typeface="+mn-cs"/>
                          <a:hlinkClick r:id="rId3"/>
                        </a:rPr>
                        <a:t>https://www.gemert-bakel.nl/melding-openbare-ruimte</a:t>
                      </a:r>
                      <a:r>
                        <a:rPr lang="nl-NL" sz="800" b="0" i="0" u="none" strike="noStrike" kern="1200" dirty="0">
                          <a:solidFill>
                            <a:schemeClr val="tx1"/>
                          </a:solidFill>
                          <a:effectLst/>
                          <a:latin typeface="+mn-lt"/>
                          <a:ea typeface="+mn-ea"/>
                          <a:cs typeface="+mn-cs"/>
                        </a:rPr>
                        <a:t> en vermeld hier duidelijk bij wanneer de auto’s er het staan, zodat de BOA effectief kan controleren (welke dagen, welke tijdstippen).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De overhangende takken zijn door </a:t>
                      </a:r>
                      <a:r>
                        <a:rPr lang="nl-NL" sz="800" b="0" i="0" u="none" strike="noStrike" kern="1200" dirty="0" err="1">
                          <a:solidFill>
                            <a:schemeClr val="tx1"/>
                          </a:solidFill>
                          <a:effectLst/>
                          <a:latin typeface="+mn-lt"/>
                          <a:ea typeface="+mn-ea"/>
                          <a:cs typeface="+mn-cs"/>
                        </a:rPr>
                        <a:t>Senzer</a:t>
                      </a:r>
                      <a:r>
                        <a:rPr lang="nl-NL" sz="800" b="0" i="0" u="none" strike="noStrike" kern="1200" dirty="0">
                          <a:solidFill>
                            <a:schemeClr val="tx1"/>
                          </a:solidFill>
                          <a:effectLst/>
                          <a:latin typeface="+mn-lt"/>
                          <a:ea typeface="+mn-ea"/>
                          <a:cs typeface="+mn-cs"/>
                        </a:rPr>
                        <a:t> ingekort.</a:t>
                      </a:r>
                      <a:endParaRPr lang="nl-NL" sz="800" b="0" i="0" u="none" strike="noStrike" dirty="0">
                        <a:solidFill>
                          <a:schemeClr val="tx1"/>
                        </a:solidFill>
                        <a:effectLst/>
                        <a:latin typeface="+mj-lt"/>
                      </a:endParaRPr>
                    </a:p>
                  </a:txBody>
                  <a:tcPr marL="5636" marR="5636" marT="5636" marB="0"/>
                </a:tc>
                <a:tc>
                  <a:txBody>
                    <a:bodyPr/>
                    <a:lstStyle/>
                    <a:p>
                      <a:pPr algn="l" fontAlgn="t"/>
                      <a:r>
                        <a:rPr lang="nl-NL" sz="800" b="0" i="0" u="none" strike="noStrike" dirty="0">
                          <a:solidFill>
                            <a:srgbClr val="000000"/>
                          </a:solidFill>
                          <a:effectLst/>
                          <a:latin typeface="+mj-lt"/>
                        </a:rPr>
                        <a:t>BOA</a:t>
                      </a: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2284257688"/>
                  </a:ext>
                </a:extLst>
              </a:tr>
              <a:tr h="304055">
                <a:tc>
                  <a:txBody>
                    <a:bodyPr/>
                    <a:lstStyle/>
                    <a:p>
                      <a:pPr algn="l" fontAlgn="t"/>
                      <a:r>
                        <a:rPr lang="nl-NL" sz="800" b="0" i="0" u="none" strike="noStrike" dirty="0">
                          <a:solidFill>
                            <a:srgbClr val="000000"/>
                          </a:solidFill>
                          <a:effectLst/>
                          <a:latin typeface="+mj-lt"/>
                          <a:cs typeface="Arial" panose="020B0604020202020204" pitchFamily="34" charset="0"/>
                        </a:rPr>
                        <a:t>Op de Akkerweg ligt een putdeksel die uitsteekt, en de overgang van klinkers naar asfalt is slecht aangelegd.</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dirty="0">
                          <a:solidFill>
                            <a:schemeClr val="tx1"/>
                          </a:solidFill>
                          <a:effectLst/>
                          <a:latin typeface="+mj-lt"/>
                        </a:rPr>
                        <a:t>Het straatwerk moet aangepast worden. Hier wordt opdracht voor gegeven aan onze aannemer.</a:t>
                      </a:r>
                      <a:r>
                        <a:rPr lang="nl-NL" sz="800" b="0" i="0" u="none" strike="noStrike" dirty="0">
                          <a:solidFill>
                            <a:schemeClr val="tx1"/>
                          </a:solidFill>
                          <a:effectLst/>
                          <a:latin typeface="+mj-lt"/>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rgbClr val="000000"/>
                          </a:solidFill>
                          <a:effectLst/>
                          <a:latin typeface="+mn-lt"/>
                          <a:ea typeface="+mn-ea"/>
                          <a:cs typeface="Arial" panose="020B0604020202020204" pitchFamily="34" charset="0"/>
                        </a:rPr>
                        <a:t>De overgang van klinkers naar asfalt zal worden aangepakt wanneer deze weg op de planning staat voor onderhoud.</a:t>
                      </a:r>
                      <a:endParaRPr lang="nl-NL" sz="800" b="0" i="0" u="none" strike="noStrike" dirty="0">
                        <a:solidFill>
                          <a:schemeClr val="tx1"/>
                        </a:solidFill>
                        <a:effectLst/>
                        <a:latin typeface="+mj-lt"/>
                      </a:endParaRP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4259529451"/>
                  </a:ext>
                </a:extLst>
              </a:tr>
              <a:tr h="304055">
                <a:tc>
                  <a:txBody>
                    <a:bodyPr/>
                    <a:lstStyle/>
                    <a:p>
                      <a:pPr algn="l" fontAlgn="t"/>
                      <a:r>
                        <a:rPr lang="nl-NL" sz="800" b="0" i="0" u="none" strike="noStrike" dirty="0">
                          <a:solidFill>
                            <a:srgbClr val="000000"/>
                          </a:solidFill>
                          <a:effectLst/>
                          <a:latin typeface="+mj-lt"/>
                          <a:cs typeface="Arial" panose="020B0604020202020204" pitchFamily="34" charset="0"/>
                        </a:rPr>
                        <a:t>De Akkerweg is één lange doorgaande weg, die wordt gebruikt voor sluipverkeer. Kunnen hier drempels of chicanes worden aangelegd?</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Chicanes hebben vaak ongewenst effect. Drempels kunnen worden meegenomen in de wensen wanneer deze weg op de planning staat voor onderhoud. Het is dan wel de vraag wie de drempel voor de deur wil. </a:t>
                      </a:r>
                    </a:p>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Wel zullen we deze weg in de tussentijd opnemen voor het plaatsen van een snelheidsdisplay.</a:t>
                      </a:r>
                    </a:p>
                  </a:txBody>
                  <a:tcPr marL="5636" marR="5636" marT="5636" marB="0"/>
                </a:tc>
                <a:tc>
                  <a:txBody>
                    <a:bodyPr/>
                    <a:lstStyle/>
                    <a:p>
                      <a:pPr algn="l" fontAlgn="t"/>
                      <a:endParaRPr lang="nl-NL" sz="800" b="0" i="0" u="none" strike="noStrike" dirty="0">
                        <a:solidFill>
                          <a:srgbClr val="000000"/>
                        </a:solidFill>
                        <a:effectLst/>
                        <a:latin typeface="+mj-lt"/>
                      </a:endParaRPr>
                    </a:p>
                    <a:p>
                      <a:pPr algn="l" fontAlgn="t"/>
                      <a:endParaRPr lang="nl-NL" sz="800" b="0" i="0" u="none" strike="noStrike" dirty="0">
                        <a:solidFill>
                          <a:srgbClr val="000000"/>
                        </a:solidFill>
                        <a:effectLst/>
                        <a:latin typeface="+mj-lt"/>
                      </a:endParaRPr>
                    </a:p>
                    <a:p>
                      <a:pPr algn="l" fontAlgn="t"/>
                      <a:r>
                        <a:rPr lang="nl-NL" sz="800" b="0" i="0" u="none" strike="noStrike" kern="1200" dirty="0">
                          <a:solidFill>
                            <a:srgbClr val="000000"/>
                          </a:solidFill>
                          <a:effectLst/>
                          <a:latin typeface="+mn-lt"/>
                          <a:ea typeface="+mn-ea"/>
                          <a:cs typeface="+mn-cs"/>
                        </a:rPr>
                        <a:t>Gemeente</a:t>
                      </a:r>
                      <a:endParaRPr lang="nl-NL" sz="800" b="0"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532400099"/>
                  </a:ext>
                </a:extLst>
              </a:tr>
              <a:tr h="304055">
                <a:tc>
                  <a:txBody>
                    <a:bodyPr/>
                    <a:lstStyle/>
                    <a:p>
                      <a:pPr algn="l" fontAlgn="t"/>
                      <a:r>
                        <a:rPr lang="nl-NL" sz="800" b="0" i="0" u="none" strike="noStrike" dirty="0" err="1">
                          <a:solidFill>
                            <a:srgbClr val="000000"/>
                          </a:solidFill>
                          <a:effectLst/>
                          <a:latin typeface="+mj-lt"/>
                          <a:cs typeface="Arial" panose="020B0604020202020204" pitchFamily="34" charset="0"/>
                        </a:rPr>
                        <a:t>T.h.v</a:t>
                      </a:r>
                      <a:r>
                        <a:rPr lang="nl-NL" sz="800" b="0" i="0" u="none" strike="noStrike" dirty="0">
                          <a:solidFill>
                            <a:srgbClr val="000000"/>
                          </a:solidFill>
                          <a:effectLst/>
                          <a:latin typeface="+mj-lt"/>
                          <a:cs typeface="Arial" panose="020B0604020202020204" pitchFamily="34" charset="0"/>
                        </a:rPr>
                        <a:t>. Akkerweg 10 is de lantaarn kapot</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De verlichting is gemaakt.</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2545821735"/>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4. Bergakker/Akkerweg</a:t>
            </a:r>
          </a:p>
        </p:txBody>
      </p:sp>
      <p:sp>
        <p:nvSpPr>
          <p:cNvPr id="5" name="Ovaal 4">
            <a:extLst>
              <a:ext uri="{FF2B5EF4-FFF2-40B4-BE49-F238E27FC236}">
                <a16:creationId xmlns:a16="http://schemas.microsoft.com/office/drawing/2014/main" id="{23325A7B-56FE-4721-8B4F-109B3F3A6ADA}"/>
              </a:ext>
            </a:extLst>
          </p:cNvPr>
          <p:cNvSpPr/>
          <p:nvPr/>
        </p:nvSpPr>
        <p:spPr>
          <a:xfrm>
            <a:off x="4579018" y="4869160"/>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97C12EC5-74E2-4BA6-A7B0-6F9A9857E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09" r="29001"/>
          <a:stretch/>
        </p:blipFill>
        <p:spPr>
          <a:xfrm rot="5400000">
            <a:off x="970568" y="3923744"/>
            <a:ext cx="2180501" cy="3207238"/>
          </a:xfrm>
          <a:prstGeom prst="rect">
            <a:avLst/>
          </a:prstGeom>
        </p:spPr>
      </p:pic>
    </p:spTree>
    <p:extLst>
      <p:ext uri="{BB962C8B-B14F-4D97-AF65-F5344CB8AC3E}">
        <p14:creationId xmlns:p14="http://schemas.microsoft.com/office/powerpoint/2010/main" val="368753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a:blip r:embed="rId2"/>
          <a:stretch>
            <a:fillRect/>
          </a:stretch>
        </p:blipFill>
        <p:spPr>
          <a:xfrm>
            <a:off x="4087463" y="3717032"/>
            <a:ext cx="4460617" cy="288375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1755849311"/>
              </p:ext>
            </p:extLst>
          </p:nvPr>
        </p:nvGraphicFramePr>
        <p:xfrm>
          <a:off x="436809" y="1372257"/>
          <a:ext cx="8123238" cy="1607504"/>
        </p:xfrm>
        <a:graphic>
          <a:graphicData uri="http://schemas.openxmlformats.org/drawingml/2006/table">
            <a:tbl>
              <a:tblPr>
                <a:tableStyleId>{5C22544A-7EE6-4342-B048-85BDC9FD1C3A}</a:tableStyleId>
              </a:tblPr>
              <a:tblGrid>
                <a:gridCol w="3559127">
                  <a:extLst>
                    <a:ext uri="{9D8B030D-6E8A-4147-A177-3AD203B41FA5}">
                      <a16:colId xmlns:a16="http://schemas.microsoft.com/office/drawing/2014/main" val="3334184967"/>
                    </a:ext>
                  </a:extLst>
                </a:gridCol>
                <a:gridCol w="3168352">
                  <a:extLst>
                    <a:ext uri="{9D8B030D-6E8A-4147-A177-3AD203B41FA5}">
                      <a16:colId xmlns:a16="http://schemas.microsoft.com/office/drawing/2014/main" val="997793678"/>
                    </a:ext>
                  </a:extLst>
                </a:gridCol>
                <a:gridCol w="1395759">
                  <a:extLst>
                    <a:ext uri="{9D8B030D-6E8A-4147-A177-3AD203B41FA5}">
                      <a16:colId xmlns:a16="http://schemas.microsoft.com/office/drawing/2014/main" val="965170607"/>
                    </a:ext>
                  </a:extLst>
                </a:gridCol>
              </a:tblGrid>
              <a:tr h="112718">
                <a:tc>
                  <a:txBody>
                    <a:bodyPr/>
                    <a:lstStyle/>
                    <a:p>
                      <a:pPr algn="l" fontAlgn="t"/>
                      <a:r>
                        <a:rPr lang="nl-NL" sz="800" b="1" u="none" strike="noStrike" dirty="0">
                          <a:effectLst/>
                          <a:latin typeface="+mj-lt"/>
                        </a:rPr>
                        <a:t>Onderwerp</a:t>
                      </a:r>
                      <a:endParaRPr lang="nl-NL" sz="800" b="1" i="0" u="none" strike="noStrike" dirty="0">
                        <a:solidFill>
                          <a:srgbClr val="000000"/>
                        </a:solidFill>
                        <a:effectLst/>
                        <a:latin typeface="+mj-lt"/>
                      </a:endParaRPr>
                    </a:p>
                  </a:txBody>
                  <a:tcPr marL="5636" marR="5636" marT="5636" marB="0"/>
                </a:tc>
                <a:tc>
                  <a:txBody>
                    <a:bodyPr/>
                    <a:lstStyle/>
                    <a:p>
                      <a:pPr algn="l" fontAlgn="t"/>
                      <a:r>
                        <a:rPr lang="nl-NL" sz="800" b="1" u="none" strike="noStrike" dirty="0">
                          <a:effectLst/>
                          <a:latin typeface="+mj-lt"/>
                        </a:rPr>
                        <a:t>Actie/reactie</a:t>
                      </a:r>
                      <a:endParaRPr lang="nl-NL" sz="800" b="1" i="0" u="none" strike="noStrike" dirty="0">
                        <a:solidFill>
                          <a:srgbClr val="000000"/>
                        </a:solidFill>
                        <a:effectLst/>
                        <a:latin typeface="+mj-lt"/>
                      </a:endParaRPr>
                    </a:p>
                  </a:txBody>
                  <a:tcPr marL="5636" marR="5636" marT="5636" marB="0"/>
                </a:tc>
                <a:tc>
                  <a:txBody>
                    <a:bodyPr/>
                    <a:lstStyle/>
                    <a:p>
                      <a:pPr algn="l" fontAlgn="t"/>
                      <a:r>
                        <a:rPr lang="nl-NL" sz="800" b="1" u="none" strike="noStrike" dirty="0">
                          <a:effectLst/>
                          <a:latin typeface="+mj-lt"/>
                        </a:rPr>
                        <a:t>Initiatief</a:t>
                      </a:r>
                      <a:endParaRPr lang="nl-NL" sz="700" b="1"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2143434497"/>
                  </a:ext>
                </a:extLst>
              </a:tr>
              <a:tr h="304055">
                <a:tc>
                  <a:txBody>
                    <a:bodyPr/>
                    <a:lstStyle/>
                    <a:p>
                      <a:pPr algn="l" fontAlgn="t"/>
                      <a:r>
                        <a:rPr lang="nl-NL" sz="800" u="none" strike="noStrike" dirty="0">
                          <a:effectLst/>
                          <a:latin typeface="+mj-lt"/>
                        </a:rPr>
                        <a:t>Op Zandakker is er weinig straatverlichting.</a:t>
                      </a:r>
                      <a:endParaRPr lang="nl-NL" sz="800" b="0" i="0" u="none" strike="noStrike" dirty="0">
                        <a:solidFill>
                          <a:srgbClr val="000000"/>
                        </a:solidFill>
                        <a:effectLst/>
                        <a:latin typeface="+mj-lt"/>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Er is door de vakspecialist verlichting gekeken in de straat. Er staan hier genoeg lichtmasten. Wel zullen we kijken dat de bomen </a:t>
                      </a:r>
                      <a:r>
                        <a:rPr lang="nl-NL" sz="800" b="0" i="0" u="none" strike="noStrike" dirty="0" err="1">
                          <a:solidFill>
                            <a:schemeClr val="tx1"/>
                          </a:solidFill>
                          <a:effectLst/>
                          <a:latin typeface="+mj-lt"/>
                        </a:rPr>
                        <a:t>opgesnoeid</a:t>
                      </a:r>
                      <a:r>
                        <a:rPr lang="nl-NL" sz="800" b="0" i="0" u="none" strike="noStrike" dirty="0">
                          <a:solidFill>
                            <a:schemeClr val="tx1"/>
                          </a:solidFill>
                          <a:effectLst/>
                          <a:latin typeface="+mj-lt"/>
                        </a:rPr>
                        <a:t> worden zodat de verlichting meer ruimte krijgt. De snoeironde van Milheeze staat gepland voor 2023. De takken die te dicht bij lichtmasten hangen worden dan verwijderd.</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2098566421"/>
                  </a:ext>
                </a:extLst>
              </a:tr>
              <a:tr h="304055">
                <a:tc>
                  <a:txBody>
                    <a:bodyPr/>
                    <a:lstStyle/>
                    <a:p>
                      <a:pPr algn="l" fontAlgn="t"/>
                      <a:r>
                        <a:rPr lang="nl-NL" sz="800" b="0" i="0" u="none" strike="noStrike" dirty="0">
                          <a:solidFill>
                            <a:srgbClr val="000000"/>
                          </a:solidFill>
                          <a:effectLst/>
                          <a:latin typeface="+mj-lt"/>
                          <a:cs typeface="Arial" panose="020B0604020202020204" pitchFamily="34" charset="0"/>
                        </a:rPr>
                        <a:t>In de hoek van Lankveld naar Meijlakker staan hoge struiken. Precies op de hoek staat de hoogste. Hierdoor wordt auto’s het zicht ontnomen van kleine kinderen die op de fiets aankomen en hier soms de bocht afsnijden. Kunnen hier niet de lage struiken staan zoals verderop in de Meijlakker?</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Variëteit van beplanting is belangrijk voor biodiversiteit. Tegelijkertijd is deze situatie inderdaad wat onoverzichtelijk. De rozen die in de laurieren stonden zijn weggesnoeid en de hoge rozen zijn ingekort.</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737335989"/>
                  </a:ext>
                </a:extLst>
              </a:tr>
              <a:tr h="304055">
                <a:tc>
                  <a:txBody>
                    <a:bodyPr/>
                    <a:lstStyle/>
                    <a:p>
                      <a:pPr algn="l" fontAlgn="t"/>
                      <a:r>
                        <a:rPr lang="nl-NL" sz="800" b="0" i="0" u="none" strike="noStrike" dirty="0">
                          <a:solidFill>
                            <a:srgbClr val="000000"/>
                          </a:solidFill>
                          <a:effectLst/>
                          <a:latin typeface="+mj-lt"/>
                          <a:cs typeface="Arial" panose="020B0604020202020204" pitchFamily="34" charset="0"/>
                        </a:rPr>
                        <a:t>Overal liggen bij elkaar geveegde bladeren die nu nat en vies worden in de regen. Kan dat niet na het vegen meteen opgehaald worden?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De veegwagen is langzamer dan de ophaalwagen. Het vegen in de gemeente duurt vier dagen. Daarna gebeurt het ophalen in 1 dag voor de hele gemeente. </a:t>
                      </a: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886528275"/>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5. Zandakker/Meijlakker</a:t>
            </a:r>
          </a:p>
        </p:txBody>
      </p:sp>
      <p:sp>
        <p:nvSpPr>
          <p:cNvPr id="5" name="Ovaal 4">
            <a:extLst>
              <a:ext uri="{FF2B5EF4-FFF2-40B4-BE49-F238E27FC236}">
                <a16:creationId xmlns:a16="http://schemas.microsoft.com/office/drawing/2014/main" id="{23325A7B-56FE-4721-8B4F-109B3F3A6ADA}"/>
              </a:ext>
            </a:extLst>
          </p:cNvPr>
          <p:cNvSpPr/>
          <p:nvPr/>
        </p:nvSpPr>
        <p:spPr>
          <a:xfrm>
            <a:off x="5076056" y="5138437"/>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boom, buiten, toren, steen&#10;&#10;Automatisch gegenereerde beschrijving">
            <a:extLst>
              <a:ext uri="{FF2B5EF4-FFF2-40B4-BE49-F238E27FC236}">
                <a16:creationId xmlns:a16="http://schemas.microsoft.com/office/drawing/2014/main" id="{0C3E2864-EB2A-4017-9997-E1845839EE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01"/>
          <a:stretch/>
        </p:blipFill>
        <p:spPr>
          <a:xfrm rot="5400000">
            <a:off x="103066" y="3466719"/>
            <a:ext cx="3459814" cy="2808312"/>
          </a:xfrm>
          <a:prstGeom prst="rect">
            <a:avLst/>
          </a:prstGeom>
        </p:spPr>
      </p:pic>
    </p:spTree>
    <p:extLst>
      <p:ext uri="{BB962C8B-B14F-4D97-AF65-F5344CB8AC3E}">
        <p14:creationId xmlns:p14="http://schemas.microsoft.com/office/powerpoint/2010/main" val="364522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rotWithShape="1">
          <a:blip r:embed="rId2"/>
          <a:srcRect t="7491"/>
          <a:stretch/>
        </p:blipFill>
        <p:spPr>
          <a:xfrm>
            <a:off x="4087463" y="3933056"/>
            <a:ext cx="4460617" cy="2667726"/>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750764982"/>
              </p:ext>
            </p:extLst>
          </p:nvPr>
        </p:nvGraphicFramePr>
        <p:xfrm>
          <a:off x="436809" y="1372257"/>
          <a:ext cx="8123238" cy="2466580"/>
        </p:xfrm>
        <a:graphic>
          <a:graphicData uri="http://schemas.openxmlformats.org/drawingml/2006/table">
            <a:tbl>
              <a:tblPr>
                <a:tableStyleId>{5C22544A-7EE6-4342-B048-85BDC9FD1C3A}</a:tableStyleId>
              </a:tblPr>
              <a:tblGrid>
                <a:gridCol w="2983063">
                  <a:extLst>
                    <a:ext uri="{9D8B030D-6E8A-4147-A177-3AD203B41FA5}">
                      <a16:colId xmlns:a16="http://schemas.microsoft.com/office/drawing/2014/main" val="3334184967"/>
                    </a:ext>
                  </a:extLst>
                </a:gridCol>
                <a:gridCol w="4104456">
                  <a:extLst>
                    <a:ext uri="{9D8B030D-6E8A-4147-A177-3AD203B41FA5}">
                      <a16:colId xmlns:a16="http://schemas.microsoft.com/office/drawing/2014/main" val="997793678"/>
                    </a:ext>
                  </a:extLst>
                </a:gridCol>
                <a:gridCol w="1035719">
                  <a:extLst>
                    <a:ext uri="{9D8B030D-6E8A-4147-A177-3AD203B41FA5}">
                      <a16:colId xmlns:a16="http://schemas.microsoft.com/office/drawing/2014/main" val="965170607"/>
                    </a:ext>
                  </a:extLst>
                </a:gridCol>
              </a:tblGrid>
              <a:tr h="97689">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345011">
                <a:tc>
                  <a:txBody>
                    <a:bodyPr/>
                    <a:lstStyle/>
                    <a:p>
                      <a:pPr algn="l" fontAlgn="t"/>
                      <a:r>
                        <a:rPr lang="nl-NL" sz="800" u="none" strike="noStrike" dirty="0">
                          <a:effectLst/>
                        </a:rPr>
                        <a:t>Vanaf </a:t>
                      </a:r>
                      <a:r>
                        <a:rPr lang="nl-NL" sz="800" u="none" strike="noStrike" dirty="0" err="1">
                          <a:effectLst/>
                        </a:rPr>
                        <a:t>Millekens</a:t>
                      </a:r>
                      <a:r>
                        <a:rPr lang="nl-NL" sz="800" u="none" strike="noStrike" dirty="0">
                          <a:effectLst/>
                        </a:rPr>
                        <a:t> is het aankomend verkeer over de </a:t>
                      </a:r>
                      <a:r>
                        <a:rPr lang="nl-NL" sz="800" u="none" strike="noStrike" dirty="0" err="1">
                          <a:effectLst/>
                        </a:rPr>
                        <a:t>Rooiweg</a:t>
                      </a:r>
                      <a:r>
                        <a:rPr lang="nl-NL" sz="800" u="none" strike="noStrike" dirty="0">
                          <a:effectLst/>
                        </a:rPr>
                        <a:t> vanuit het zuiden slecht zichtbaar.</a:t>
                      </a:r>
                    </a:p>
                  </a:txBody>
                  <a:tcPr marL="5636" marR="5636" marT="5636" marB="0"/>
                </a:tc>
                <a:tc>
                  <a:txBody>
                    <a:bodyPr/>
                    <a:lstStyle/>
                    <a:p>
                      <a:pPr algn="l" fontAlgn="t"/>
                      <a:r>
                        <a:rPr lang="nl-NL" sz="800" u="none" strike="noStrike" dirty="0">
                          <a:solidFill>
                            <a:schemeClr val="tx1"/>
                          </a:solidFill>
                          <a:effectLst/>
                        </a:rPr>
                        <a:t>De schutting en boom op deze hoek zijn particulier eigendom. </a:t>
                      </a:r>
                      <a:r>
                        <a:rPr lang="nl-NL" sz="800" b="0" i="0" u="none" strike="noStrike" kern="1200" dirty="0">
                          <a:solidFill>
                            <a:schemeClr val="tx1"/>
                          </a:solidFill>
                          <a:effectLst/>
                          <a:latin typeface="+mn-lt"/>
                          <a:ea typeface="+mn-ea"/>
                          <a:cs typeface="+mn-cs"/>
                        </a:rPr>
                        <a:t>Er is een melding gemaakt via de Melding Openbare Ruimte: </a:t>
                      </a:r>
                      <a:r>
                        <a:rPr lang="nl-NL" sz="800" b="0" i="0" u="none" strike="noStrike" kern="1200" dirty="0">
                          <a:solidFill>
                            <a:schemeClr val="tx1"/>
                          </a:solidFill>
                          <a:effectLst/>
                          <a:latin typeface="+mn-lt"/>
                          <a:ea typeface="+mn-ea"/>
                          <a:cs typeface="+mn-cs"/>
                          <a:hlinkClick r:id="rId3"/>
                        </a:rPr>
                        <a:t>https://www.gemert-bakel.nl/melding-openbare-ruimte</a:t>
                      </a:r>
                      <a:r>
                        <a:rPr lang="nl-NL" sz="800" b="0" i="0" u="none" strike="noStrike" kern="1200" dirty="0">
                          <a:solidFill>
                            <a:schemeClr val="tx1"/>
                          </a:solidFill>
                          <a:effectLst/>
                          <a:latin typeface="+mn-lt"/>
                          <a:ea typeface="+mn-ea"/>
                          <a:cs typeface="+mn-cs"/>
                        </a:rPr>
                        <a:t> zodat de betreffende dienst kan kijken of hier door de eigenaar gesnoeid moet worden.</a:t>
                      </a: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2181277276"/>
                  </a:ext>
                </a:extLst>
              </a:tr>
              <a:tr h="3040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u="none" strike="noStrike" dirty="0">
                          <a:effectLst/>
                        </a:rPr>
                        <a:t>Op de sportvelden ligt kunstgras. Dit is aangekocht en wordt onderhouden met gelden van de verenigingen. Buiten verenigingstijden is het sportveld beschikbaar voor heel Milheeze. Maar vandalisme tijdens die momenten moet uiteindelijk betaald worden uit het verenigingspotje. Dit voelt oneerlijk. Wat zijn hier de regels en hoe kan hier gehandhaafd worden?</a:t>
                      </a:r>
                      <a:endParaRPr lang="nl-NL" sz="800" b="0" i="0" u="none" strike="noStrike" dirty="0">
                        <a:solidFill>
                          <a:srgbClr val="000000"/>
                        </a:solidFill>
                        <a:effectLst/>
                        <a:latin typeface="Arial" panose="020B0604020202020204" pitchFamily="34" charset="0"/>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In het najaar van 2023 staat de evaluatie van het sportbeheerplan op de agenda. De vraag over onderhoud van openbare kunstgrasvelden staat al op ons vizier en zal dan zeker meegenomen worden. We zullen volgend najaar contact opnemen voor de evaluatie.</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tc>
                <a:extLst>
                  <a:ext uri="{0D108BD9-81ED-4DB2-BD59-A6C34878D82A}">
                    <a16:rowId xmlns:a16="http://schemas.microsoft.com/office/drawing/2014/main" val="2204249667"/>
                  </a:ext>
                </a:extLst>
              </a:tr>
              <a:tr h="304055">
                <a:tc>
                  <a:txBody>
                    <a:bodyPr/>
                    <a:lstStyle/>
                    <a:p>
                      <a:pPr algn="l" fontAlgn="t"/>
                      <a:r>
                        <a:rPr lang="nl-NL" sz="800" u="none" strike="noStrike" dirty="0">
                          <a:effectLst/>
                        </a:rPr>
                        <a:t>Op het voetpad staan altijd auto's geparkeerd, zodat de kinderen op de weg moeten lopen. Dit is heel gevaarlijk, omdat er hard gereden wordt.</a:t>
                      </a:r>
                      <a:endParaRPr lang="nl-NL" sz="800" b="0" i="0" u="none" strike="noStrike" dirty="0">
                        <a:solidFill>
                          <a:srgbClr val="000000"/>
                        </a:solidFill>
                        <a:effectLst/>
                        <a:latin typeface="Arial" panose="020B0604020202020204" pitchFamily="34" charset="0"/>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kern="1200" dirty="0">
                          <a:solidFill>
                            <a:schemeClr val="tx1"/>
                          </a:solidFill>
                          <a:effectLst/>
                          <a:latin typeface="+mn-lt"/>
                          <a:ea typeface="+mn-ea"/>
                          <a:cs typeface="+mn-cs"/>
                        </a:rPr>
                        <a:t>De strook waarop de auto’s staan is een zogenoemde rabatstrook. Dit is niet alleen een voetpad, hier mag ook op geparkeerd worden (alleen niet voor inritten). Er is geen ruimte voor een apart trottoir aanwezig. Maatregelen om de snelheid te remmen worden eventueel meegenomen op het moment dat er groot onderhoud  van de rijbaan plaatsvindt of in geval de verkeersveiligheid op basis van het aantal ongevallen dit noodzakelijk maakt. Hier is in dit geval geen sprake van.</a:t>
                      </a:r>
                    </a:p>
                  </a:txBody>
                  <a:tcPr marL="5636" marR="5636" marT="5636" marB="0"/>
                </a:tc>
                <a:tc>
                  <a:txBody>
                    <a:bodyPr/>
                    <a:lstStyle/>
                    <a:p>
                      <a:pPr algn="l" fontAlgn="t"/>
                      <a:endParaRPr lang="nl-NL" sz="800" b="0" i="0" u="none" strike="noStrike" dirty="0">
                        <a:solidFill>
                          <a:srgbClr val="000000"/>
                        </a:solidFill>
                        <a:effectLst/>
                        <a:latin typeface="+mj-lt"/>
                      </a:endParaRPr>
                    </a:p>
                  </a:txBody>
                  <a:tcPr marL="5636" marR="5636" marT="5636" marB="0"/>
                </a:tc>
                <a:extLst>
                  <a:ext uri="{0D108BD9-81ED-4DB2-BD59-A6C34878D82A}">
                    <a16:rowId xmlns:a16="http://schemas.microsoft.com/office/drawing/2014/main" val="2284257688"/>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Het beschadigde bord wat stond op de hoek </a:t>
                      </a:r>
                      <a:r>
                        <a:rPr lang="nl-NL" sz="800" b="0" i="0" u="none" strike="noStrike" dirty="0" err="1">
                          <a:solidFill>
                            <a:srgbClr val="000000"/>
                          </a:solidFill>
                          <a:effectLst/>
                          <a:latin typeface="Arial" panose="020B0604020202020204" pitchFamily="34" charset="0"/>
                          <a:cs typeface="Arial" panose="020B0604020202020204" pitchFamily="34" charset="0"/>
                        </a:rPr>
                        <a:t>Rooiweg</a:t>
                      </a:r>
                      <a:r>
                        <a:rPr lang="nl-NL" sz="800" b="0" i="0" u="none" strike="noStrike" dirty="0">
                          <a:solidFill>
                            <a:srgbClr val="000000"/>
                          </a:solidFill>
                          <a:effectLst/>
                          <a:latin typeface="Arial" panose="020B0604020202020204" pitchFamily="34" charset="0"/>
                          <a:cs typeface="Arial" panose="020B0604020202020204" pitchFamily="34" charset="0"/>
                        </a:rPr>
                        <a:t> - </a:t>
                      </a:r>
                      <a:r>
                        <a:rPr lang="nl-NL" sz="800" b="0" i="0" u="none" strike="noStrike" dirty="0" err="1">
                          <a:solidFill>
                            <a:srgbClr val="000000"/>
                          </a:solidFill>
                          <a:effectLst/>
                          <a:latin typeface="Arial" panose="020B0604020202020204" pitchFamily="34" charset="0"/>
                          <a:cs typeface="Arial" panose="020B0604020202020204" pitchFamily="34" charset="0"/>
                        </a:rPr>
                        <a:t>Millekens</a:t>
                      </a:r>
                      <a:r>
                        <a:rPr lang="nl-NL" sz="800" b="0" i="0" u="none" strike="noStrike" dirty="0">
                          <a:solidFill>
                            <a:srgbClr val="000000"/>
                          </a:solidFill>
                          <a:effectLst/>
                          <a:latin typeface="Arial" panose="020B0604020202020204" pitchFamily="34" charset="0"/>
                          <a:cs typeface="Arial" panose="020B0604020202020204" pitchFamily="34" charset="0"/>
                        </a:rPr>
                        <a:t> is al een hele tijd geleden, meer dan een jaar, weggehaald voor reparatie en niet meer terug geplaatst</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dirty="0">
                          <a:solidFill>
                            <a:schemeClr val="tx1"/>
                          </a:solidFill>
                          <a:effectLst/>
                          <a:latin typeface="+mj-lt"/>
                        </a:rPr>
                        <a:t>De gemeente zal een nieuw bord plaatsen. Dit zal in gang worden gezet.</a:t>
                      </a: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414296886"/>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6/7. </a:t>
            </a:r>
            <a:r>
              <a:rPr lang="nl-NL" dirty="0" err="1"/>
              <a:t>Rooiweg</a:t>
            </a:r>
            <a:r>
              <a:rPr lang="nl-NL" dirty="0"/>
              <a:t>/</a:t>
            </a:r>
            <a:r>
              <a:rPr lang="nl-NL" dirty="0" err="1"/>
              <a:t>Millekens</a:t>
            </a:r>
            <a:endParaRPr lang="nl-NL" dirty="0"/>
          </a:p>
        </p:txBody>
      </p:sp>
      <p:sp>
        <p:nvSpPr>
          <p:cNvPr id="5" name="Ovaal 4">
            <a:extLst>
              <a:ext uri="{FF2B5EF4-FFF2-40B4-BE49-F238E27FC236}">
                <a16:creationId xmlns:a16="http://schemas.microsoft.com/office/drawing/2014/main" id="{23325A7B-56FE-4721-8B4F-109B3F3A6ADA}"/>
              </a:ext>
            </a:extLst>
          </p:cNvPr>
          <p:cNvSpPr/>
          <p:nvPr/>
        </p:nvSpPr>
        <p:spPr>
          <a:xfrm>
            <a:off x="6084888" y="5805264"/>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boom, buiten, plant&#10;&#10;Automatisch gegenereerde beschrijving">
            <a:extLst>
              <a:ext uri="{FF2B5EF4-FFF2-40B4-BE49-F238E27FC236}">
                <a16:creationId xmlns:a16="http://schemas.microsoft.com/office/drawing/2014/main" id="{6BB58A78-F982-4A6B-9991-B2D886D0B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6" t="40973" b="-1"/>
          <a:stretch/>
        </p:blipFill>
        <p:spPr>
          <a:xfrm rot="5400000">
            <a:off x="-236497" y="4602586"/>
            <a:ext cx="2699989" cy="1360929"/>
          </a:xfrm>
          <a:prstGeom prst="rect">
            <a:avLst/>
          </a:prstGeom>
        </p:spPr>
      </p:pic>
      <p:pic>
        <p:nvPicPr>
          <p:cNvPr id="9" name="Afbeelding 8" descr="Afbeelding met boom, buiten&#10;&#10;Automatisch gegenereerde beschrijving">
            <a:extLst>
              <a:ext uri="{FF2B5EF4-FFF2-40B4-BE49-F238E27FC236}">
                <a16:creationId xmlns:a16="http://schemas.microsoft.com/office/drawing/2014/main" id="{EB3671D7-6336-4291-89FB-39FFC645D5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66" b="14435"/>
          <a:stretch/>
        </p:blipFill>
        <p:spPr>
          <a:xfrm rot="5400000">
            <a:off x="1571683" y="4301183"/>
            <a:ext cx="2699989" cy="1963735"/>
          </a:xfrm>
          <a:prstGeom prst="rect">
            <a:avLst/>
          </a:prstGeom>
        </p:spPr>
      </p:pic>
    </p:spTree>
    <p:extLst>
      <p:ext uri="{BB962C8B-B14F-4D97-AF65-F5344CB8AC3E}">
        <p14:creationId xmlns:p14="http://schemas.microsoft.com/office/powerpoint/2010/main" val="349188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56912C-A88E-49B6-88E5-CE4DD3B12C52}"/>
              </a:ext>
            </a:extLst>
          </p:cNvPr>
          <p:cNvPicPr>
            <a:picLocks noChangeAspect="1"/>
          </p:cNvPicPr>
          <p:nvPr/>
        </p:nvPicPr>
        <p:blipFill>
          <a:blip r:embed="rId2"/>
          <a:stretch>
            <a:fillRect/>
          </a:stretch>
        </p:blipFill>
        <p:spPr>
          <a:xfrm>
            <a:off x="4087463" y="3717032"/>
            <a:ext cx="4460617" cy="2883750"/>
          </a:xfrm>
          <a:prstGeom prst="rect">
            <a:avLst/>
          </a:prstGeom>
        </p:spPr>
      </p:pic>
      <p:graphicFrame>
        <p:nvGraphicFramePr>
          <p:cNvPr id="3" name="Tabel 2">
            <a:extLst>
              <a:ext uri="{FF2B5EF4-FFF2-40B4-BE49-F238E27FC236}">
                <a16:creationId xmlns:a16="http://schemas.microsoft.com/office/drawing/2014/main" id="{5A9C6D0D-B7F6-4887-AE12-C2B83C450F89}"/>
              </a:ext>
            </a:extLst>
          </p:cNvPr>
          <p:cNvGraphicFramePr>
            <a:graphicFrameLocks noGrp="1"/>
          </p:cNvGraphicFramePr>
          <p:nvPr>
            <p:extLst>
              <p:ext uri="{D42A27DB-BD31-4B8C-83A1-F6EECF244321}">
                <p14:modId xmlns:p14="http://schemas.microsoft.com/office/powerpoint/2010/main" val="2574435459"/>
              </p:ext>
            </p:extLst>
          </p:nvPr>
        </p:nvGraphicFramePr>
        <p:xfrm>
          <a:off x="436809" y="1372257"/>
          <a:ext cx="8123238" cy="2015405"/>
        </p:xfrm>
        <a:graphic>
          <a:graphicData uri="http://schemas.openxmlformats.org/drawingml/2006/table">
            <a:tbl>
              <a:tblPr>
                <a:tableStyleId>{5C22544A-7EE6-4342-B048-85BDC9FD1C3A}</a:tableStyleId>
              </a:tblPr>
              <a:tblGrid>
                <a:gridCol w="2983063">
                  <a:extLst>
                    <a:ext uri="{9D8B030D-6E8A-4147-A177-3AD203B41FA5}">
                      <a16:colId xmlns:a16="http://schemas.microsoft.com/office/drawing/2014/main" val="3334184967"/>
                    </a:ext>
                  </a:extLst>
                </a:gridCol>
                <a:gridCol w="4392488">
                  <a:extLst>
                    <a:ext uri="{9D8B030D-6E8A-4147-A177-3AD203B41FA5}">
                      <a16:colId xmlns:a16="http://schemas.microsoft.com/office/drawing/2014/main" val="997793678"/>
                    </a:ext>
                  </a:extLst>
                </a:gridCol>
                <a:gridCol w="747687">
                  <a:extLst>
                    <a:ext uri="{9D8B030D-6E8A-4147-A177-3AD203B41FA5}">
                      <a16:colId xmlns:a16="http://schemas.microsoft.com/office/drawing/2014/main" val="965170607"/>
                    </a:ext>
                  </a:extLst>
                </a:gridCol>
              </a:tblGrid>
              <a:tr h="169697">
                <a:tc>
                  <a:txBody>
                    <a:bodyPr/>
                    <a:lstStyle/>
                    <a:p>
                      <a:pPr algn="l" fontAlgn="t"/>
                      <a:r>
                        <a:rPr lang="nl-NL" sz="800" b="1" u="none" strike="noStrike" dirty="0">
                          <a:effectLst/>
                        </a:rPr>
                        <a:t>Onderwerp</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Actie/reactie</a:t>
                      </a:r>
                      <a:endParaRPr lang="nl-NL" sz="800" b="1" i="0" u="none" strike="noStrike" dirty="0">
                        <a:solidFill>
                          <a:srgbClr val="000000"/>
                        </a:solidFill>
                        <a:effectLst/>
                        <a:latin typeface="Calibri" panose="020F0502020204030204" pitchFamily="34" charset="0"/>
                      </a:endParaRPr>
                    </a:p>
                  </a:txBody>
                  <a:tcPr marL="5636" marR="5636" marT="5636" marB="0"/>
                </a:tc>
                <a:tc>
                  <a:txBody>
                    <a:bodyPr/>
                    <a:lstStyle/>
                    <a:p>
                      <a:pPr algn="l" fontAlgn="t"/>
                      <a:r>
                        <a:rPr lang="nl-NL" sz="800" b="1" u="none" strike="noStrike" dirty="0">
                          <a:effectLst/>
                        </a:rPr>
                        <a:t>Initiatief</a:t>
                      </a:r>
                      <a:endParaRPr lang="nl-NL" sz="700" b="1" i="0" u="none" strike="noStrike" dirty="0">
                        <a:solidFill>
                          <a:srgbClr val="000000"/>
                        </a:solidFill>
                        <a:effectLst/>
                        <a:latin typeface="Calibri" panose="020F0502020204030204" pitchFamily="34" charset="0"/>
                      </a:endParaRPr>
                    </a:p>
                  </a:txBody>
                  <a:tcPr marL="5636" marR="5636" marT="5636" marB="0"/>
                </a:tc>
                <a:extLst>
                  <a:ext uri="{0D108BD9-81ED-4DB2-BD59-A6C34878D82A}">
                    <a16:rowId xmlns:a16="http://schemas.microsoft.com/office/drawing/2014/main" val="2143434497"/>
                  </a:ext>
                </a:extLst>
              </a:tr>
              <a:tr h="304055">
                <a:tc>
                  <a:txBody>
                    <a:bodyPr/>
                    <a:lstStyle/>
                    <a:p>
                      <a:pPr algn="l" fontAlgn="t"/>
                      <a:r>
                        <a:rPr lang="nl-NL" sz="800" u="none" strike="noStrike" dirty="0">
                          <a:effectLst/>
                          <a:latin typeface="+mj-lt"/>
                        </a:rPr>
                        <a:t>Het snoeien van bomen en bermen wordt niet gedaan. Dit zouden kruidenrijke grassen zijn, maar het ziet er niet mooi uit. Inwoners opperen hier ook </a:t>
                      </a:r>
                      <a:r>
                        <a:rPr lang="nl-NL" sz="800" u="none" strike="noStrike" dirty="0" err="1">
                          <a:effectLst/>
                          <a:latin typeface="+mj-lt"/>
                        </a:rPr>
                        <a:t>bloemenheides</a:t>
                      </a:r>
                      <a:r>
                        <a:rPr lang="nl-NL" sz="800" u="none" strike="noStrike" dirty="0">
                          <a:effectLst/>
                          <a:latin typeface="+mj-lt"/>
                        </a:rPr>
                        <a:t> aan te leggen, zoals verderop in het oosten van </a:t>
                      </a:r>
                      <a:r>
                        <a:rPr lang="nl-NL" sz="800" u="none" strike="noStrike" dirty="0" err="1">
                          <a:effectLst/>
                          <a:latin typeface="+mj-lt"/>
                        </a:rPr>
                        <a:t>Millekens</a:t>
                      </a:r>
                      <a:r>
                        <a:rPr lang="nl-NL" sz="800" u="none" strike="noStrike" dirty="0">
                          <a:effectLst/>
                          <a:latin typeface="+mj-lt"/>
                        </a:rPr>
                        <a:t>.</a:t>
                      </a:r>
                      <a:endParaRPr lang="nl-NL" sz="800" b="0" i="0" u="none" strike="noStrike" dirty="0">
                        <a:solidFill>
                          <a:srgbClr val="000000"/>
                        </a:solidFill>
                        <a:effectLst/>
                        <a:latin typeface="+mj-lt"/>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dirty="0">
                          <a:solidFill>
                            <a:schemeClr val="tx1"/>
                          </a:solidFill>
                          <a:effectLst/>
                          <a:latin typeface="+mj-lt"/>
                        </a:rPr>
                        <a:t>Deze wegberm wordt twee keer per jaar gemaaid waarbij het maaisel wordt afgevoerd. De berm is bij aanleg ingezaaid met een mengsel van inheemse kruiden. Hierbij is hetzelfde mengsel gebruikt als aan de oostzijde van </a:t>
                      </a:r>
                      <a:r>
                        <a:rPr lang="nl-NL" sz="800" b="0" i="1" u="none" strike="noStrike" dirty="0" err="1">
                          <a:solidFill>
                            <a:schemeClr val="tx1"/>
                          </a:solidFill>
                          <a:effectLst/>
                          <a:latin typeface="+mj-lt"/>
                        </a:rPr>
                        <a:t>Millekens</a:t>
                      </a:r>
                      <a:r>
                        <a:rPr lang="nl-NL" sz="800" b="0" i="1" u="none" strike="noStrike" dirty="0">
                          <a:solidFill>
                            <a:schemeClr val="tx1"/>
                          </a:solidFill>
                          <a:effectLst/>
                          <a:latin typeface="+mj-lt"/>
                        </a:rPr>
                        <a:t>. De vegetatie in deze smalle berm heeft echter te maken met invloeden vanuit de aanliggende weg en aanliggende akker waardoor deze berm minder soorten- en bloemrijk is. Opnieuw inzaaien is hier daarom weinig zinvol.</a:t>
                      </a:r>
                    </a:p>
                  </a:txBody>
                  <a:tcPr marL="5636" marR="5636" marT="5636" marB="0"/>
                </a:tc>
                <a:tc>
                  <a:txBody>
                    <a:bodyPr/>
                    <a:lstStyle/>
                    <a:p>
                      <a:pPr algn="l" fontAlgn="t"/>
                      <a:endParaRPr lang="nl-NL" sz="800" b="0" i="0" u="none" strike="noStrike" dirty="0">
                        <a:solidFill>
                          <a:srgbClr val="000000"/>
                        </a:solidFill>
                        <a:effectLst/>
                        <a:highlight>
                          <a:srgbClr val="FFFF00"/>
                        </a:highlight>
                        <a:latin typeface="+mj-lt"/>
                      </a:endParaRPr>
                    </a:p>
                  </a:txBody>
                  <a:tcPr marL="5636" marR="5636" marT="5636" marB="0">
                    <a:solidFill>
                      <a:srgbClr val="F7F0E7"/>
                    </a:solidFill>
                  </a:tcPr>
                </a:tc>
                <a:extLst>
                  <a:ext uri="{0D108BD9-81ED-4DB2-BD59-A6C34878D82A}">
                    <a16:rowId xmlns:a16="http://schemas.microsoft.com/office/drawing/2014/main" val="2098566421"/>
                  </a:ext>
                </a:extLst>
              </a:tr>
              <a:tr h="304055">
                <a:tc>
                  <a:txBody>
                    <a:bodyPr/>
                    <a:lstStyle/>
                    <a:p>
                      <a:pPr algn="l" fontAlgn="t"/>
                      <a:r>
                        <a:rPr lang="nl-NL" sz="800" u="none" strike="noStrike" dirty="0">
                          <a:effectLst/>
                        </a:rPr>
                        <a:t>Het speelveldje wordt slecht onderhouden. De afspraak was dat dit 4-5x per jaar gesnoeid zou worden, maar dat gebeurt niet. Meldingen worden niet opgevolgd. Dit speelt al jaren. Ons voorstel is om de heuvel weg te halen, zodat onderhoud beter gebeurt. (Ook optie van zelf onderhouden)</a:t>
                      </a:r>
                      <a:endParaRPr lang="nl-NL" sz="800" b="0" i="0" u="none" strike="noStrike" dirty="0">
                        <a:solidFill>
                          <a:srgbClr val="000000"/>
                        </a:solidFill>
                        <a:effectLst/>
                        <a:latin typeface="Arial" panose="020B0604020202020204" pitchFamily="34" charset="0"/>
                        <a:cs typeface="Arial" panose="020B0604020202020204" pitchFamily="34" charset="0"/>
                      </a:endParaRP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1" u="none" strike="noStrike" dirty="0">
                          <a:solidFill>
                            <a:schemeClr val="tx1"/>
                          </a:solidFill>
                          <a:effectLst/>
                          <a:latin typeface="+mj-lt"/>
                        </a:rPr>
                        <a:t>De vakspecialist spelen heeft dit opgepakt. De gemeente houdt op dit moment de organisatie van het groenonderhoud onder de loep. We verwachten voor het volgende groeiseizoen een verbetering te maken voor bijvoorbeeld het snoeien van de hagen aan </a:t>
                      </a:r>
                      <a:r>
                        <a:rPr lang="nl-NL" sz="800" b="0" i="1" u="none" strike="noStrike" dirty="0" err="1">
                          <a:solidFill>
                            <a:schemeClr val="tx1"/>
                          </a:solidFill>
                          <a:effectLst/>
                          <a:latin typeface="+mj-lt"/>
                        </a:rPr>
                        <a:t>Millekens</a:t>
                      </a:r>
                      <a:r>
                        <a:rPr lang="nl-NL" sz="800" b="0" i="1" u="none" strike="noStrike" dirty="0">
                          <a:solidFill>
                            <a:schemeClr val="tx1"/>
                          </a:solidFill>
                          <a:effectLst/>
                          <a:latin typeface="+mj-lt"/>
                        </a:rPr>
                        <a:t>. Het snoeien van de haag mogen inwoners ook zelf doen. Voor het onderhoud van de berg is aan de buitendienst gevraagd het onderhoud over te pakken van </a:t>
                      </a:r>
                      <a:r>
                        <a:rPr lang="nl-NL" sz="800" b="0" i="1" u="none" strike="noStrike" dirty="0" err="1">
                          <a:solidFill>
                            <a:schemeClr val="tx1"/>
                          </a:solidFill>
                          <a:effectLst/>
                          <a:latin typeface="+mj-lt"/>
                        </a:rPr>
                        <a:t>Senzer</a:t>
                      </a:r>
                      <a:r>
                        <a:rPr lang="nl-NL" sz="800" b="0" i="1" u="none" strike="noStrike" dirty="0">
                          <a:solidFill>
                            <a:schemeClr val="tx1"/>
                          </a:solidFill>
                          <a:effectLst/>
                          <a:latin typeface="+mj-lt"/>
                        </a:rPr>
                        <a:t>. De buitendienst heeft dit nu in het najaar een keer uitgevoerd en zal dit ook in het voorjaar weer oppakken.</a:t>
                      </a:r>
                      <a:endParaRPr lang="nl-NL" sz="800" b="0" i="0" u="none" strike="noStrike" dirty="0">
                        <a:solidFill>
                          <a:schemeClr val="tx1"/>
                        </a:solidFill>
                        <a:effectLst/>
                        <a:latin typeface="+mj-lt"/>
                      </a:endParaRPr>
                    </a:p>
                  </a:txBody>
                  <a:tcPr marL="5636" marR="5636" marT="5636" marB="0"/>
                </a:tc>
                <a:tc>
                  <a:txBody>
                    <a:bodyPr/>
                    <a:lstStyle/>
                    <a:p>
                      <a:pPr algn="l" fontAlgn="t"/>
                      <a:r>
                        <a:rPr lang="nl-NL" sz="800" b="0" i="0" u="none" strike="noStrike" dirty="0">
                          <a:solidFill>
                            <a:srgbClr val="000000"/>
                          </a:solidFill>
                          <a:effectLst/>
                          <a:latin typeface="+mj-lt"/>
                        </a:rPr>
                        <a:t>Gemeente</a:t>
                      </a:r>
                    </a:p>
                  </a:txBody>
                  <a:tcPr marL="5636" marR="5636" marT="5636" marB="0">
                    <a:solidFill>
                      <a:srgbClr val="F7F0E7"/>
                    </a:solidFill>
                  </a:tcPr>
                </a:tc>
                <a:extLst>
                  <a:ext uri="{0D108BD9-81ED-4DB2-BD59-A6C34878D82A}">
                    <a16:rowId xmlns:a16="http://schemas.microsoft.com/office/drawing/2014/main" val="414296886"/>
                  </a:ext>
                </a:extLst>
              </a:tr>
              <a:tr h="304055">
                <a:tc>
                  <a:txBody>
                    <a:bodyPr/>
                    <a:lstStyle/>
                    <a:p>
                      <a:pPr algn="l" fontAlgn="t"/>
                      <a:r>
                        <a:rPr lang="nl-NL" sz="800" b="0" i="0" u="none" strike="noStrike" dirty="0">
                          <a:solidFill>
                            <a:srgbClr val="000000"/>
                          </a:solidFill>
                          <a:effectLst/>
                          <a:latin typeface="Arial" panose="020B0604020202020204" pitchFamily="34" charset="0"/>
                          <a:cs typeface="Arial" panose="020B0604020202020204" pitchFamily="34" charset="0"/>
                        </a:rPr>
                        <a:t>Ver in het veld liggen witte rollen in de gemeenteberm. Dit wordt waarschijnlijk in de zomer gebruikt voor aspergeteelt, maar staat erg slordig. Dit nodigt uit om ander rommel ook achter te laten. Dit is gemeld bij de BOA, maar er is niets aan gedaan.</a:t>
                      </a:r>
                    </a:p>
                  </a:txBody>
                  <a:tcPr marL="5636" marR="5636" marT="56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 b="0" i="0" u="none" strike="noStrike" dirty="0">
                          <a:solidFill>
                            <a:schemeClr val="tx1"/>
                          </a:solidFill>
                          <a:effectLst/>
                          <a:latin typeface="+mj-lt"/>
                        </a:rPr>
                        <a:t>Dit is nogmaals gemeld bij dienst handhaving.</a:t>
                      </a:r>
                    </a:p>
                  </a:txBody>
                  <a:tcPr marL="5636" marR="5636" marT="5636" marB="0"/>
                </a:tc>
                <a:tc>
                  <a:txBody>
                    <a:bodyPr/>
                    <a:lstStyle/>
                    <a:p>
                      <a:pPr algn="l" fontAlgn="t"/>
                      <a:r>
                        <a:rPr lang="nl-NL" sz="800" b="0" i="0" u="none" strike="noStrike" dirty="0">
                          <a:solidFill>
                            <a:srgbClr val="000000"/>
                          </a:solidFill>
                          <a:effectLst/>
                          <a:latin typeface="+mj-lt"/>
                        </a:rPr>
                        <a:t>BOA</a:t>
                      </a:r>
                    </a:p>
                  </a:txBody>
                  <a:tcPr marL="5636" marR="5636" marT="5636" marB="0"/>
                </a:tc>
                <a:extLst>
                  <a:ext uri="{0D108BD9-81ED-4DB2-BD59-A6C34878D82A}">
                    <a16:rowId xmlns:a16="http://schemas.microsoft.com/office/drawing/2014/main" val="2354502567"/>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7. </a:t>
            </a:r>
            <a:r>
              <a:rPr lang="nl-NL" dirty="0" err="1"/>
              <a:t>Millekens</a:t>
            </a:r>
            <a:r>
              <a:rPr lang="nl-NL" dirty="0"/>
              <a:t> (vervolg)</a:t>
            </a:r>
          </a:p>
        </p:txBody>
      </p:sp>
      <p:sp>
        <p:nvSpPr>
          <p:cNvPr id="5" name="Ovaal 4">
            <a:extLst>
              <a:ext uri="{FF2B5EF4-FFF2-40B4-BE49-F238E27FC236}">
                <a16:creationId xmlns:a16="http://schemas.microsoft.com/office/drawing/2014/main" id="{23325A7B-56FE-4721-8B4F-109B3F3A6ADA}"/>
              </a:ext>
            </a:extLst>
          </p:cNvPr>
          <p:cNvSpPr/>
          <p:nvPr/>
        </p:nvSpPr>
        <p:spPr>
          <a:xfrm>
            <a:off x="6084888" y="5805264"/>
            <a:ext cx="694612" cy="69461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1E37C44B-6C33-43E7-9C4B-E61E1F9258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52" b="37146"/>
          <a:stretch/>
        </p:blipFill>
        <p:spPr>
          <a:xfrm rot="5400000">
            <a:off x="-262102" y="4227724"/>
            <a:ext cx="3092360" cy="1653756"/>
          </a:xfrm>
          <a:prstGeom prst="rect">
            <a:avLst/>
          </a:prstGeom>
        </p:spPr>
      </p:pic>
      <p:pic>
        <p:nvPicPr>
          <p:cNvPr id="9" name="Afbeelding 8" descr="Afbeelding met tekst, boom, buiten, teken&#10;&#10;Automatisch gegenereerde beschrijving">
            <a:extLst>
              <a:ext uri="{FF2B5EF4-FFF2-40B4-BE49-F238E27FC236}">
                <a16:creationId xmlns:a16="http://schemas.microsoft.com/office/drawing/2014/main" id="{53488BD2-D228-4758-9E1F-49EE97AEA5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52"/>
          <a:stretch/>
        </p:blipFill>
        <p:spPr>
          <a:xfrm rot="5400000">
            <a:off x="1965114" y="3743101"/>
            <a:ext cx="3092359" cy="2631116"/>
          </a:xfrm>
          <a:prstGeom prst="rect">
            <a:avLst/>
          </a:prstGeom>
        </p:spPr>
      </p:pic>
    </p:spTree>
    <p:extLst>
      <p:ext uri="{BB962C8B-B14F-4D97-AF65-F5344CB8AC3E}">
        <p14:creationId xmlns:p14="http://schemas.microsoft.com/office/powerpoint/2010/main" val="3596761751"/>
      </p:ext>
    </p:extLst>
  </p:cSld>
  <p:clrMapOvr>
    <a:masterClrMapping/>
  </p:clrMapOvr>
</p:sld>
</file>

<file path=ppt/theme/theme1.xml><?xml version="1.0" encoding="utf-8"?>
<a:theme xmlns:a="http://schemas.openxmlformats.org/drawingml/2006/main" name="Kantoorthema">
  <a:themeElements>
    <a:clrScheme name="Gemert-Bakel">
      <a:dk1>
        <a:sysClr val="windowText" lastClr="000000"/>
      </a:dk1>
      <a:lt1>
        <a:sysClr val="window" lastClr="FFFFFF"/>
      </a:lt1>
      <a:dk2>
        <a:srgbClr val="FFFFFF"/>
      </a:dk2>
      <a:lt2>
        <a:srgbClr val="808080"/>
      </a:lt2>
      <a:accent1>
        <a:srgbClr val="D4A400"/>
      </a:accent1>
      <a:accent2>
        <a:srgbClr val="002A64"/>
      </a:accent2>
      <a:accent3>
        <a:srgbClr val="D8D8D8"/>
      </a:accent3>
      <a:accent4>
        <a:srgbClr val="000000"/>
      </a:accent4>
      <a:accent5>
        <a:srgbClr val="E6CFAA"/>
      </a:accent5>
      <a:accent6>
        <a:srgbClr val="00255A"/>
      </a:accent6>
      <a:hlink>
        <a:srgbClr val="93117E"/>
      </a:hlink>
      <a:folHlink>
        <a:srgbClr val="002A64"/>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3318</TotalTime>
  <Words>3048</Words>
  <Application>Microsoft Office PowerPoint</Application>
  <PresentationFormat>Diavoorstelling (4:3)</PresentationFormat>
  <Paragraphs>165</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Wingdings</vt:lpstr>
      <vt:lpstr>Kantoorthema</vt:lpstr>
      <vt:lpstr>Kijk in de Wijk Milheeze</vt:lpstr>
      <vt:lpstr>Planning/route</vt:lpstr>
      <vt:lpstr>1. St. Willibrorduskerk</vt:lpstr>
      <vt:lpstr>2. Marialaan/Kerkeind</vt:lpstr>
      <vt:lpstr>3. Hof</vt:lpstr>
      <vt:lpstr>4. Bergakker/Akkerweg</vt:lpstr>
      <vt:lpstr>5. Zandakker/Meijlakker</vt:lpstr>
      <vt:lpstr>6/7. Rooiweg/Millekens</vt:lpstr>
      <vt:lpstr>7. Millekens (vervolg)</vt:lpstr>
      <vt:lpstr>8. Milheesestraat</vt:lpstr>
      <vt:lpstr>8. Milheesestraat (vervolg)</vt:lpstr>
    </vt:vector>
  </TitlesOfParts>
  <Company>Opus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dc:title>
  <dc:creator>Laudij, Claire</dc:creator>
  <cp:lastModifiedBy>Laudij, Claire</cp:lastModifiedBy>
  <cp:revision>137</cp:revision>
  <cp:lastPrinted>2022-05-09T13:39:32Z</cp:lastPrinted>
  <dcterms:created xsi:type="dcterms:W3CDTF">2022-04-04T14:52:40Z</dcterms:created>
  <dcterms:modified xsi:type="dcterms:W3CDTF">2022-11-17T13:53:07Z</dcterms:modified>
</cp:coreProperties>
</file>